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0" Type="http://schemas.openxmlformats.org/officeDocument/2006/relationships/slide" Target="slides/slide86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b9fadc0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b9fadc0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5251a1b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5251a1b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b9fadc0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b9fadc0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b9fadc0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b9fadc0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5251a1b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5251a1b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b9fadc0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b9fadc0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5251a1b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5251a1b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5251a1b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5251a1b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9f0b2d75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9f0b2d75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251a1b1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5251a1b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e512881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e512881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b9fadc0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b9fadc0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7f6089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7f6089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cfd267d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cfd267d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57f60890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57f60890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57f60890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57f60890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cfd267d4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cfd267d4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cfd267d4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cfd267d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57f608909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57f608909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5251a1b1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5251a1b1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fd267d4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fd267d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57f608909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57f608909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e3c537b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e3c537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cfd267d4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cfd267d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57f608909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57f608909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5251a1b1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5251a1b1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b9fadc0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b9fadc0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5251a1b1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5251a1b1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b9fadc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ab9fadc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9f0b2d75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9f0b2d75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e4d15d7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e4d15d7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bbdb8a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bbdb8a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b9fadc0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b9fadc0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b9fadc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b9fadc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b9fadc0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ab9fadc0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9f0b2d75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39f0b2d75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c787e3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bc787e3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bc787e34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bc787e34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bc787e34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bc787e34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bc787e34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bc787e34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bc787e34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bc787e34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5251a1b1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5251a1b1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78f1a3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878f1a3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bc787e34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bc787e34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b9fadc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b9fadc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bc787e34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bc787e34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bc787e34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bc787e34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bc787e34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bc787e34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bc787e34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6bc787e34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591423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591423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ab9fadc0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ab9fadc0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5914235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5914235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78f1a38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78f1a38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878f1a38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878f1a38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5251a1b1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5251a1b1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b9fadc0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b9fadc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5914235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5914235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a6d95149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a6d9514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59142352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59142352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ab9fadc0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ab9fadc0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5914235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5914235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878f1a38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878f1a38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bc787e34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6bc787e34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bc787e34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bc787e34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6bc787e34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6bc787e34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b200b912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b200b912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b9fadc0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b9fadc0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ab9fadc0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ab9fadc0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59142352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459142352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878f1a38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878f1a38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b200b912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b200b912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65251a1b1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65251a1b1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6bc787e347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6bc787e34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b200b9125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b200b912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78f1a38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878f1a3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ab9fadc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ab9fadc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459142352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459142352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b9fadc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b9fadc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6bc787e34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6bc787e34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6bc787e34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6bc787e34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6bc787e347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6bc787e34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59142352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459142352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65251a1b1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65251a1b1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e5128816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e5128816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e5128816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e512881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b9fadc0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b9fadc0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0" y="4749900"/>
            <a:ext cx="902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tensorBrew</a:t>
            </a:r>
            <a:r>
              <a:rPr lang="en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cup-numbers.png"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3300" y="44750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42425" y="12680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Relationship Id="rId4" Type="http://schemas.openxmlformats.org/officeDocument/2006/relationships/image" Target="../media/image3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1.png"/></Relationships>
</file>

<file path=ppt/slides/_rels/slide8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29.png"/><Relationship Id="rId5" Type="http://schemas.openxmlformats.org/officeDocument/2006/relationships/image" Target="../media/image68.jp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225800" y="2075700"/>
            <a:ext cx="2710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Activation Function</a:t>
            </a:r>
            <a:endParaRPr b="1" sz="2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87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420797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Which activation function we should use?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4413975" y="16370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4413975" y="2199550"/>
            <a:ext cx="411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Try out </a:t>
            </a:r>
            <a:r>
              <a:rPr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Leaky ReLU</a:t>
            </a:r>
            <a:endParaRPr sz="18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4413975" y="2762025"/>
            <a:ext cx="452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Try out 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tanh</a:t>
            </a: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but don’t expect much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4413975" y="3295425"/>
            <a:ext cx="452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Minimize use of </a:t>
            </a: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Sigmoid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25" y="1556698"/>
            <a:ext cx="3046400" cy="20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839" y="2566075"/>
            <a:ext cx="3785611" cy="25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6200"/>
            <a:ext cx="3855125" cy="25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753525" y="2647892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Learning 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3331200" y="2328292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vs</a:t>
            </a:r>
            <a:endParaRPr sz="3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915850" y="2027667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Memorizing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/>
        </p:nvSpPr>
        <p:spPr>
          <a:xfrm>
            <a:off x="4207975" y="13138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know machine is really learning or memorizing?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207975" y="27616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 looking at test accuracy (or loss) and comparing it with training accuracy/loss.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Overfitting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8" name="Google Shape;168;p26"/>
          <p:cNvCxnSpPr/>
          <p:nvPr/>
        </p:nvCxnSpPr>
        <p:spPr>
          <a:xfrm flipH="1" rot="10800000">
            <a:off x="1506575" y="4309050"/>
            <a:ext cx="5434200" cy="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6"/>
          <p:cNvCxnSpPr/>
          <p:nvPr/>
        </p:nvCxnSpPr>
        <p:spPr>
          <a:xfrm flipH="1">
            <a:off x="1520325" y="1219200"/>
            <a:ext cx="15300" cy="309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6"/>
          <p:cNvSpPr txBox="1"/>
          <p:nvPr/>
        </p:nvSpPr>
        <p:spPr>
          <a:xfrm>
            <a:off x="6864575" y="12046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Training Accuracy</a:t>
            </a:r>
            <a:endParaRPr sz="800"/>
          </a:p>
        </p:txBody>
      </p:sp>
      <p:sp>
        <p:nvSpPr>
          <p:cNvPr id="171" name="Google Shape;171;p26"/>
          <p:cNvSpPr txBox="1"/>
          <p:nvPr/>
        </p:nvSpPr>
        <p:spPr>
          <a:xfrm>
            <a:off x="4245900" y="43724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Number of iterations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 rot="-5400000">
            <a:off x="588300" y="21626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Model Accuracy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1613125" y="1374175"/>
            <a:ext cx="5133800" cy="2518475"/>
          </a:xfrm>
          <a:custGeom>
            <a:rect b="b" l="l" r="r" t="t"/>
            <a:pathLst>
              <a:path extrusionOk="0" h="100739" w="205352">
                <a:moveTo>
                  <a:pt x="0" y="100739"/>
                </a:moveTo>
                <a:cubicBezTo>
                  <a:pt x="1227" y="96994"/>
                  <a:pt x="5424" y="83369"/>
                  <a:pt x="7361" y="78267"/>
                </a:cubicBezTo>
                <a:cubicBezTo>
                  <a:pt x="9298" y="73166"/>
                  <a:pt x="9750" y="71938"/>
                  <a:pt x="11623" y="70130"/>
                </a:cubicBezTo>
                <a:cubicBezTo>
                  <a:pt x="13496" y="68322"/>
                  <a:pt x="17242" y="68839"/>
                  <a:pt x="18598" y="67418"/>
                </a:cubicBezTo>
                <a:cubicBezTo>
                  <a:pt x="19954" y="65997"/>
                  <a:pt x="18210" y="63414"/>
                  <a:pt x="19760" y="61606"/>
                </a:cubicBezTo>
                <a:cubicBezTo>
                  <a:pt x="21310" y="59798"/>
                  <a:pt x="25831" y="58636"/>
                  <a:pt x="27897" y="56569"/>
                </a:cubicBezTo>
                <a:cubicBezTo>
                  <a:pt x="29964" y="54503"/>
                  <a:pt x="30222" y="51080"/>
                  <a:pt x="32159" y="49207"/>
                </a:cubicBezTo>
                <a:cubicBezTo>
                  <a:pt x="34096" y="47334"/>
                  <a:pt x="36420" y="47206"/>
                  <a:pt x="39520" y="45333"/>
                </a:cubicBezTo>
                <a:cubicBezTo>
                  <a:pt x="42620" y="43460"/>
                  <a:pt x="47076" y="40038"/>
                  <a:pt x="50757" y="37971"/>
                </a:cubicBezTo>
                <a:cubicBezTo>
                  <a:pt x="54438" y="35905"/>
                  <a:pt x="57149" y="34936"/>
                  <a:pt x="61605" y="32934"/>
                </a:cubicBezTo>
                <a:cubicBezTo>
                  <a:pt x="66061" y="30932"/>
                  <a:pt x="73294" y="28543"/>
                  <a:pt x="77491" y="25960"/>
                </a:cubicBezTo>
                <a:cubicBezTo>
                  <a:pt x="81689" y="23377"/>
                  <a:pt x="82463" y="19696"/>
                  <a:pt x="86790" y="17436"/>
                </a:cubicBezTo>
                <a:cubicBezTo>
                  <a:pt x="91117" y="15176"/>
                  <a:pt x="98737" y="13239"/>
                  <a:pt x="103451" y="12399"/>
                </a:cubicBezTo>
                <a:cubicBezTo>
                  <a:pt x="108165" y="11560"/>
                  <a:pt x="109522" y="12787"/>
                  <a:pt x="115075" y="12399"/>
                </a:cubicBezTo>
                <a:cubicBezTo>
                  <a:pt x="120629" y="12012"/>
                  <a:pt x="131994" y="10849"/>
                  <a:pt x="136772" y="10074"/>
                </a:cubicBezTo>
                <a:cubicBezTo>
                  <a:pt x="141551" y="9299"/>
                  <a:pt x="141550" y="8589"/>
                  <a:pt x="143746" y="7749"/>
                </a:cubicBezTo>
                <a:cubicBezTo>
                  <a:pt x="145942" y="6910"/>
                  <a:pt x="146976" y="5683"/>
                  <a:pt x="149946" y="5037"/>
                </a:cubicBezTo>
                <a:cubicBezTo>
                  <a:pt x="152917" y="4391"/>
                  <a:pt x="155886" y="4456"/>
                  <a:pt x="161569" y="3875"/>
                </a:cubicBezTo>
                <a:cubicBezTo>
                  <a:pt x="167252" y="3294"/>
                  <a:pt x="178682" y="1873"/>
                  <a:pt x="184042" y="1550"/>
                </a:cubicBezTo>
                <a:cubicBezTo>
                  <a:pt x="189402" y="1227"/>
                  <a:pt x="190176" y="2196"/>
                  <a:pt x="193728" y="1938"/>
                </a:cubicBezTo>
                <a:cubicBezTo>
                  <a:pt x="197280" y="1680"/>
                  <a:pt x="203415" y="323"/>
                  <a:pt x="205352" y="0"/>
                </a:cubicBez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Google Shape;174;p26"/>
          <p:cNvSpPr/>
          <p:nvPr/>
        </p:nvSpPr>
        <p:spPr>
          <a:xfrm>
            <a:off x="1719675" y="2903831"/>
            <a:ext cx="5056325" cy="998525"/>
          </a:xfrm>
          <a:custGeom>
            <a:rect b="b" l="l" r="r" t="t"/>
            <a:pathLst>
              <a:path extrusionOk="0" h="39941" w="202253">
                <a:moveTo>
                  <a:pt x="0" y="39941"/>
                </a:moveTo>
                <a:cubicBezTo>
                  <a:pt x="1937" y="37035"/>
                  <a:pt x="7038" y="28252"/>
                  <a:pt x="11623" y="22505"/>
                </a:cubicBezTo>
                <a:cubicBezTo>
                  <a:pt x="16208" y="16758"/>
                  <a:pt x="22278" y="8686"/>
                  <a:pt x="27509" y="5457"/>
                </a:cubicBezTo>
                <a:cubicBezTo>
                  <a:pt x="32740" y="2228"/>
                  <a:pt x="35968" y="3132"/>
                  <a:pt x="43007" y="3132"/>
                </a:cubicBezTo>
                <a:cubicBezTo>
                  <a:pt x="50046" y="3132"/>
                  <a:pt x="61412" y="5909"/>
                  <a:pt x="69742" y="5457"/>
                </a:cubicBezTo>
                <a:cubicBezTo>
                  <a:pt x="78072" y="5005"/>
                  <a:pt x="86596" y="1260"/>
                  <a:pt x="92989" y="420"/>
                </a:cubicBezTo>
                <a:cubicBezTo>
                  <a:pt x="99382" y="-419"/>
                  <a:pt x="103709" y="420"/>
                  <a:pt x="108100" y="420"/>
                </a:cubicBezTo>
                <a:cubicBezTo>
                  <a:pt x="112491" y="420"/>
                  <a:pt x="114881" y="-226"/>
                  <a:pt x="119337" y="420"/>
                </a:cubicBezTo>
                <a:cubicBezTo>
                  <a:pt x="123793" y="1066"/>
                  <a:pt x="128830" y="3972"/>
                  <a:pt x="134835" y="4295"/>
                </a:cubicBezTo>
                <a:cubicBezTo>
                  <a:pt x="140841" y="4618"/>
                  <a:pt x="149623" y="2099"/>
                  <a:pt x="155370" y="2357"/>
                </a:cubicBezTo>
                <a:cubicBezTo>
                  <a:pt x="161117" y="2615"/>
                  <a:pt x="164153" y="4552"/>
                  <a:pt x="169319" y="5844"/>
                </a:cubicBezTo>
                <a:cubicBezTo>
                  <a:pt x="174485" y="7136"/>
                  <a:pt x="182234" y="9332"/>
                  <a:pt x="186367" y="10107"/>
                </a:cubicBezTo>
                <a:cubicBezTo>
                  <a:pt x="190500" y="10882"/>
                  <a:pt x="191468" y="10236"/>
                  <a:pt x="194116" y="10494"/>
                </a:cubicBezTo>
                <a:cubicBezTo>
                  <a:pt x="196764" y="10752"/>
                  <a:pt x="200897" y="11462"/>
                  <a:pt x="202253" y="11656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Google Shape;175;p26"/>
          <p:cNvSpPr txBox="1"/>
          <p:nvPr/>
        </p:nvSpPr>
        <p:spPr>
          <a:xfrm>
            <a:off x="6940775" y="31096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Test Accuracy</a:t>
            </a:r>
            <a:endParaRPr sz="800"/>
          </a:p>
        </p:txBody>
      </p:sp>
      <p:cxnSp>
        <p:nvCxnSpPr>
          <p:cNvPr id="176" name="Google Shape;176;p26"/>
          <p:cNvCxnSpPr/>
          <p:nvPr/>
        </p:nvCxnSpPr>
        <p:spPr>
          <a:xfrm>
            <a:off x="6165750" y="1490425"/>
            <a:ext cx="0" cy="15303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7" name="Google Shape;177;p26"/>
          <p:cNvSpPr txBox="1"/>
          <p:nvPr/>
        </p:nvSpPr>
        <p:spPr>
          <a:xfrm>
            <a:off x="6254975" y="2119075"/>
            <a:ext cx="10170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Big Gap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4207975" y="13138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avoid overfitting?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4207975" y="27616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 getting more data, we can make machine reduce overfitting. But quite often 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it's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not easy to get additional data. 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5840275" y="1375867"/>
            <a:ext cx="2481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026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5561575" y="2025625"/>
            <a:ext cx="30390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...refers to dropping or ignoring neurons at random to reduce overfitting.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/>
        </p:nvSpPr>
        <p:spPr>
          <a:xfrm>
            <a:off x="891919" y="3738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823125" y="3796525"/>
            <a:ext cx="2097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 regular Dense Neural Network</a:t>
            </a:r>
            <a:endParaRPr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5334850" y="3835275"/>
            <a:ext cx="2354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4437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Dense neural network with ‘Dropout’</a:t>
            </a:r>
            <a:endParaRPr>
              <a:solidFill>
                <a:srgbClr val="D84437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850" y="1356238"/>
            <a:ext cx="2172350" cy="21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112" y="1335950"/>
            <a:ext cx="2007517" cy="22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4968750" y="1394888"/>
            <a:ext cx="2909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apply dropout?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703950" y="2870275"/>
            <a:ext cx="90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Dropout 50%</a:t>
            </a:r>
            <a:endParaRPr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625" y="1558613"/>
            <a:ext cx="2172350" cy="219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0"/>
          <p:cNvCxnSpPr>
            <a:stCxn id="206" idx="3"/>
          </p:cNvCxnSpPr>
          <p:nvPr/>
        </p:nvCxnSpPr>
        <p:spPr>
          <a:xfrm flipH="1" rot="10800000">
            <a:off x="1610850" y="3050575"/>
            <a:ext cx="670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9" name="Google Shape;209;p30"/>
          <p:cNvSpPr txBox="1"/>
          <p:nvPr/>
        </p:nvSpPr>
        <p:spPr>
          <a:xfrm>
            <a:off x="703950" y="2260675"/>
            <a:ext cx="90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Dropout 60%</a:t>
            </a:r>
            <a:endParaRPr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10" name="Google Shape;210;p30"/>
          <p:cNvCxnSpPr>
            <a:stCxn id="209" idx="3"/>
          </p:cNvCxnSpPr>
          <p:nvPr/>
        </p:nvCxnSpPr>
        <p:spPr>
          <a:xfrm flipH="1" rot="10800000">
            <a:off x="1610850" y="2440975"/>
            <a:ext cx="670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1" name="Google Shape;211;p30"/>
          <p:cNvSpPr txBox="1"/>
          <p:nvPr/>
        </p:nvSpPr>
        <p:spPr>
          <a:xfrm>
            <a:off x="703950" y="1651075"/>
            <a:ext cx="90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Dropout 40%</a:t>
            </a:r>
            <a:endParaRPr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12" name="Google Shape;212;p30"/>
          <p:cNvCxnSpPr>
            <a:stCxn id="211" idx="3"/>
          </p:cNvCxnSpPr>
          <p:nvPr/>
        </p:nvCxnSpPr>
        <p:spPr>
          <a:xfrm flipH="1" rot="10800000">
            <a:off x="1610850" y="1831375"/>
            <a:ext cx="6705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3" name="Google Shape;213;p30"/>
          <p:cNvSpPr txBox="1"/>
          <p:nvPr/>
        </p:nvSpPr>
        <p:spPr>
          <a:xfrm>
            <a:off x="4882650" y="1893588"/>
            <a:ext cx="35574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Usually applied to output of hidden layers.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Apply dropout to all or some of the hidden layers.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rate (% of neurons to be dropped) can be specified for each layer individually.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Generally dropout is used only during training </a:t>
            </a:r>
            <a:r>
              <a:rPr i="1"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No neurons get dropped during prediction.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5292888" y="1955750"/>
            <a:ext cx="25884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Applying </a:t>
            </a:r>
            <a:r>
              <a:rPr b="1"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1262713" y="1453275"/>
            <a:ext cx="35388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model.add(tf.keras.layers.Dropout(0.4)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1262725" y="2256200"/>
            <a:ext cx="3538800" cy="1522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model.add(tf.keras.layers.Dense(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0))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model.add(tf.keras.layers.Dropout(0.5)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model.add(tf.keras.layers.Dense(100))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model.add(tf.keras.layers.Dropout(0.4)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94363" y="34467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Controls Neuron’s Output</a:t>
            </a:r>
            <a:endParaRPr b="1"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75" y="939238"/>
            <a:ext cx="2432776" cy="24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209163" y="3446775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Controls Neuron’s Learning</a:t>
            </a:r>
            <a:endParaRPr b="1"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200" y="1210975"/>
            <a:ext cx="2949974" cy="20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4974850" y="2088150"/>
            <a:ext cx="3138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r>
              <a:rPr lang="en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4283175" y="1451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normalize data?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4283175" y="2594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There are two approaches which are common in Machine Learning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3231596" y="1015575"/>
            <a:ext cx="2680800" cy="4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Min-Max Scaler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500" y="2060000"/>
            <a:ext cx="1655000" cy="9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/>
        </p:nvSpPr>
        <p:spPr>
          <a:xfrm>
            <a:off x="2380188" y="3615700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Feature value is between 0 and 1 after normalization</a:t>
            </a:r>
            <a:endParaRPr b="1"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3044551" y="980925"/>
            <a:ext cx="3054900" cy="4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 z-Score Normalization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2532588" y="3463300"/>
            <a:ext cx="438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Mean is 0 and Variance is 1 </a:t>
            </a:r>
            <a:r>
              <a:rPr b="1"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after normalization</a:t>
            </a:r>
            <a:endParaRPr b="1"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763" y="2165425"/>
            <a:ext cx="1266475" cy="7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350" y="2336750"/>
            <a:ext cx="1789809" cy="4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4283175" y="1047075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do we normalize data in ML?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4182075" y="2330225"/>
            <a:ext cx="39648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We usually normalize the data and then feed it to the model for training.</a:t>
            </a:r>
            <a:endParaRPr b="1"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1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/>
        </p:nvSpPr>
        <p:spPr>
          <a:xfrm>
            <a:off x="1929825" y="516125"/>
            <a:ext cx="55629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Deep Learning models have multiple trainable layers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1579800" y="1761200"/>
            <a:ext cx="2709300" cy="153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Normalizing data before model training allows 1st hidden layer to get normalized inputs, but ...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5085000" y="1761200"/>
            <a:ext cx="2709300" cy="153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Other trainable layers may not get normalized input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1929825" y="3487925"/>
            <a:ext cx="55629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do we allow different trainable layers in Deep Learning model to get normalized data?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/>
        </p:nvSpPr>
        <p:spPr>
          <a:xfrm>
            <a:off x="1068050" y="2012425"/>
            <a:ext cx="73734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Implementing data normalization for deeper trainable layers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/>
        </p:nvSpPr>
        <p:spPr>
          <a:xfrm>
            <a:off x="5510175" y="1621650"/>
            <a:ext cx="28026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can use BatchNormalization layer to normalize data before any trainable layer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1262713" y="1453275"/>
            <a:ext cx="35388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model.add(tf.keras.layers.BatchNormalization()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1262725" y="2256200"/>
            <a:ext cx="3538800" cy="1522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model.add(tf.keras.layers.Dense(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0))</a:t>
            </a: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model.add(tf.keras.layers.BatchNormalization())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model.add(tf.keras.layers.Dense(100))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model.add(tf.keras.layers.BatchNormalization()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/>
        </p:nvSpPr>
        <p:spPr>
          <a:xfrm>
            <a:off x="4283175" y="1451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type of normalization will BatchNorm layer do?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/>
        </p:nvSpPr>
        <p:spPr>
          <a:xfrm>
            <a:off x="4283175" y="2594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z-Score Normalization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/>
        </p:nvSpPr>
        <p:spPr>
          <a:xfrm>
            <a:off x="2268750" y="403725"/>
            <a:ext cx="4606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Ops in Batch</a:t>
            </a: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Normalization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625" y="1212225"/>
            <a:ext cx="1516179" cy="8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4097875" y="1344500"/>
            <a:ext cx="3447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Calculate mean or average for each feature in a batch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625" y="2133350"/>
            <a:ext cx="1726935" cy="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4097875" y="2226650"/>
            <a:ext cx="3182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2. Calculate Variance for each feature in the batch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625" y="2877075"/>
            <a:ext cx="1726925" cy="66119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4097875" y="2993925"/>
            <a:ext cx="3851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. Normalize each feature using mean and standard deviation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4097875" y="3679725"/>
            <a:ext cx="3851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. Adjust average and variance for a feature across batches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1608650" y="4049575"/>
            <a:ext cx="60198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each feature, BatchNorm layer will calculate two </a:t>
            </a: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parameters</a:t>
            </a: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i.e </a:t>
            </a:r>
            <a:r>
              <a:rPr b="1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mean and variance</a:t>
            </a:r>
            <a:endParaRPr b="1"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-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Squashes output between 0 and 1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-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Nice interpretation </a:t>
            </a:r>
            <a:r>
              <a:rPr i="1" lang="en">
                <a:latin typeface="Georgia"/>
                <a:ea typeface="Georgia"/>
                <a:cs typeface="Georgia"/>
                <a:sym typeface="Georgia"/>
              </a:rPr>
              <a:t>i.e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neuron firing or not firing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153175" y="3089975"/>
            <a:ext cx="23055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 has 3 problems.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/>
        </p:nvSpPr>
        <p:spPr>
          <a:xfrm>
            <a:off x="4283175" y="1451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So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BatchNorm layer works exactly like a z-Score normalization?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/>
        </p:nvSpPr>
        <p:spPr>
          <a:xfrm>
            <a:off x="4283175" y="2594200"/>
            <a:ext cx="3762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Well, not exactly!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It also allows machine to further modify the normalized feature value using two learnable parameters.</a:t>
            </a:r>
            <a:endParaRPr b="1"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/>
        </p:nvSpPr>
        <p:spPr>
          <a:xfrm>
            <a:off x="3309538" y="1607925"/>
            <a:ext cx="2732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5. Scale and Shift</a:t>
            </a:r>
            <a:endParaRPr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725" y="1971625"/>
            <a:ext cx="3211025" cy="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/>
        </p:nvSpPr>
        <p:spPr>
          <a:xfrm>
            <a:off x="2268750" y="403725"/>
            <a:ext cx="4606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Ops in Batch Normalization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0" name="Google Shape;310;p43"/>
          <p:cNvSpPr txBox="1"/>
          <p:nvPr/>
        </p:nvSpPr>
        <p:spPr>
          <a:xfrm>
            <a:off x="4492038" y="3102700"/>
            <a:ext cx="1688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Learned by machine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Google Shape;311;p43"/>
          <p:cNvCxnSpPr>
            <a:stCxn id="310" idx="0"/>
          </p:cNvCxnSpPr>
          <p:nvPr/>
        </p:nvCxnSpPr>
        <p:spPr>
          <a:xfrm flipH="1" rot="10800000">
            <a:off x="5336388" y="2560000"/>
            <a:ext cx="7593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3"/>
          <p:cNvCxnSpPr>
            <a:stCxn id="310" idx="0"/>
          </p:cNvCxnSpPr>
          <p:nvPr/>
        </p:nvCxnSpPr>
        <p:spPr>
          <a:xfrm rot="10800000">
            <a:off x="4593588" y="2588200"/>
            <a:ext cx="7428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43"/>
          <p:cNvSpPr txBox="1"/>
          <p:nvPr/>
        </p:nvSpPr>
        <p:spPr>
          <a:xfrm>
            <a:off x="2663238" y="3255100"/>
            <a:ext cx="1688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Final normalized value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43"/>
          <p:cNvCxnSpPr>
            <a:stCxn id="313" idx="0"/>
          </p:cNvCxnSpPr>
          <p:nvPr/>
        </p:nvCxnSpPr>
        <p:spPr>
          <a:xfrm flipH="1" rot="10800000">
            <a:off x="3507588" y="2597800"/>
            <a:ext cx="122700" cy="6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43"/>
          <p:cNvSpPr txBox="1"/>
          <p:nvPr/>
        </p:nvSpPr>
        <p:spPr>
          <a:xfrm>
            <a:off x="1608650" y="3897175"/>
            <a:ext cx="60198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each feature, BatchNorm layer will have </a:t>
            </a:r>
            <a:r>
              <a:rPr b="1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two trainable parameters</a:t>
            </a: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/>
        </p:nvSpPr>
        <p:spPr>
          <a:xfrm>
            <a:off x="4511550" y="1547300"/>
            <a:ext cx="3381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Where to use BatchNorm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4425450" y="2046000"/>
            <a:ext cx="37740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Apply it before a trainable layer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Apply it to all or some of the trainable layers.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Significant impact on reducing </a:t>
            </a: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Can be used with or inplace of Dropout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50" y="1382150"/>
            <a:ext cx="2379200" cy="23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4425450" y="3761350"/>
            <a:ext cx="36795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 BatchNorm as much as possible to improve your Deep neural networks. 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/>
        </p:nvSpPr>
        <p:spPr>
          <a:xfrm>
            <a:off x="5685275" y="1862025"/>
            <a:ext cx="325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Learning Rate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75" y="1019088"/>
            <a:ext cx="4785101" cy="31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138" y="2594650"/>
            <a:ext cx="26003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5"/>
          <p:cNvSpPr/>
          <p:nvPr/>
        </p:nvSpPr>
        <p:spPr>
          <a:xfrm>
            <a:off x="7595850" y="2663600"/>
            <a:ext cx="229500" cy="34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/>
        </p:nvSpPr>
        <p:spPr>
          <a:xfrm>
            <a:off x="417962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is a good learning rate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/>
          <p:nvPr/>
        </p:nvSpPr>
        <p:spPr>
          <a:xfrm>
            <a:off x="1823625" y="1071975"/>
            <a:ext cx="1026775" cy="674000"/>
          </a:xfrm>
          <a:custGeom>
            <a:rect b="b" l="l" r="r" t="t"/>
            <a:pathLst>
              <a:path extrusionOk="0" h="26960" w="41071">
                <a:moveTo>
                  <a:pt x="0" y="20922"/>
                </a:moveTo>
                <a:cubicBezTo>
                  <a:pt x="904" y="21891"/>
                  <a:pt x="1486" y="27638"/>
                  <a:pt x="5425" y="26734"/>
                </a:cubicBezTo>
                <a:cubicBezTo>
                  <a:pt x="9364" y="25830"/>
                  <a:pt x="17694" y="19954"/>
                  <a:pt x="23635" y="15498"/>
                </a:cubicBezTo>
                <a:cubicBezTo>
                  <a:pt x="29576" y="11042"/>
                  <a:pt x="38165" y="2583"/>
                  <a:pt x="41071" y="0"/>
                </a:cubicBezTo>
              </a:path>
            </a:pathLst>
          </a:cu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Google Shape;343;p47"/>
          <p:cNvSpPr/>
          <p:nvPr/>
        </p:nvSpPr>
        <p:spPr>
          <a:xfrm>
            <a:off x="1813950" y="1701575"/>
            <a:ext cx="5627825" cy="1840425"/>
          </a:xfrm>
          <a:custGeom>
            <a:rect b="b" l="l" r="r" t="t"/>
            <a:pathLst>
              <a:path extrusionOk="0" h="73617" w="225113">
                <a:moveTo>
                  <a:pt x="0" y="0"/>
                </a:moveTo>
                <a:cubicBezTo>
                  <a:pt x="3745" y="2002"/>
                  <a:pt x="15433" y="9106"/>
                  <a:pt x="22472" y="12012"/>
                </a:cubicBezTo>
                <a:cubicBezTo>
                  <a:pt x="29511" y="14918"/>
                  <a:pt x="34355" y="13820"/>
                  <a:pt x="42233" y="17436"/>
                </a:cubicBezTo>
                <a:cubicBezTo>
                  <a:pt x="50111" y="21052"/>
                  <a:pt x="60379" y="29835"/>
                  <a:pt x="69742" y="33709"/>
                </a:cubicBezTo>
                <a:cubicBezTo>
                  <a:pt x="79106" y="37584"/>
                  <a:pt x="89825" y="38035"/>
                  <a:pt x="98414" y="40683"/>
                </a:cubicBezTo>
                <a:cubicBezTo>
                  <a:pt x="107003" y="43331"/>
                  <a:pt x="112427" y="46237"/>
                  <a:pt x="121274" y="49595"/>
                </a:cubicBezTo>
                <a:cubicBezTo>
                  <a:pt x="130121" y="52953"/>
                  <a:pt x="141745" y="57731"/>
                  <a:pt x="151496" y="60831"/>
                </a:cubicBezTo>
                <a:cubicBezTo>
                  <a:pt x="161247" y="63931"/>
                  <a:pt x="171708" y="66708"/>
                  <a:pt x="179780" y="68193"/>
                </a:cubicBezTo>
                <a:cubicBezTo>
                  <a:pt x="187852" y="69678"/>
                  <a:pt x="193987" y="68968"/>
                  <a:pt x="199928" y="69743"/>
                </a:cubicBezTo>
                <a:cubicBezTo>
                  <a:pt x="205869" y="70518"/>
                  <a:pt x="211229" y="72196"/>
                  <a:pt x="215426" y="72842"/>
                </a:cubicBezTo>
                <a:cubicBezTo>
                  <a:pt x="219624" y="73488"/>
                  <a:pt x="223499" y="73488"/>
                  <a:pt x="225113" y="73617"/>
                </a:cubicBezTo>
              </a:path>
            </a:pathLst>
          </a:cu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Google Shape;344;p47"/>
          <p:cNvSpPr/>
          <p:nvPr/>
        </p:nvSpPr>
        <p:spPr>
          <a:xfrm>
            <a:off x="1813950" y="1720950"/>
            <a:ext cx="5627869" cy="1278625"/>
          </a:xfrm>
          <a:custGeom>
            <a:rect b="b" l="l" r="r" t="t"/>
            <a:pathLst>
              <a:path extrusionOk="0" h="51145" w="220463">
                <a:moveTo>
                  <a:pt x="0" y="0"/>
                </a:moveTo>
                <a:cubicBezTo>
                  <a:pt x="2777" y="5295"/>
                  <a:pt x="10462" y="24798"/>
                  <a:pt x="16661" y="31772"/>
                </a:cubicBezTo>
                <a:cubicBezTo>
                  <a:pt x="22860" y="38746"/>
                  <a:pt x="25831" y="39069"/>
                  <a:pt x="37196" y="41846"/>
                </a:cubicBezTo>
                <a:cubicBezTo>
                  <a:pt x="48561" y="44623"/>
                  <a:pt x="54309" y="46883"/>
                  <a:pt x="84853" y="48433"/>
                </a:cubicBezTo>
                <a:cubicBezTo>
                  <a:pt x="115398" y="49983"/>
                  <a:pt x="197861" y="50693"/>
                  <a:pt x="220463" y="51145"/>
                </a:cubicBezTo>
              </a:path>
            </a:pathLst>
          </a:cu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Google Shape;345;p47"/>
          <p:cNvSpPr/>
          <p:nvPr/>
        </p:nvSpPr>
        <p:spPr>
          <a:xfrm>
            <a:off x="1804250" y="1730650"/>
            <a:ext cx="5773425" cy="2219825"/>
          </a:xfrm>
          <a:custGeom>
            <a:rect b="b" l="l" r="r" t="t"/>
            <a:pathLst>
              <a:path extrusionOk="0" h="88793" w="230937">
                <a:moveTo>
                  <a:pt x="0" y="0"/>
                </a:moveTo>
                <a:cubicBezTo>
                  <a:pt x="1098" y="3810"/>
                  <a:pt x="3746" y="15563"/>
                  <a:pt x="6587" y="22860"/>
                </a:cubicBezTo>
                <a:cubicBezTo>
                  <a:pt x="9429" y="30157"/>
                  <a:pt x="11237" y="35904"/>
                  <a:pt x="17049" y="43782"/>
                </a:cubicBezTo>
                <a:cubicBezTo>
                  <a:pt x="22861" y="51660"/>
                  <a:pt x="30674" y="64060"/>
                  <a:pt x="41458" y="70130"/>
                </a:cubicBezTo>
                <a:cubicBezTo>
                  <a:pt x="52242" y="76200"/>
                  <a:pt x="63996" y="77297"/>
                  <a:pt x="81754" y="80203"/>
                </a:cubicBezTo>
                <a:cubicBezTo>
                  <a:pt x="99513" y="83109"/>
                  <a:pt x="129992" y="86273"/>
                  <a:pt x="148009" y="87565"/>
                </a:cubicBezTo>
                <a:cubicBezTo>
                  <a:pt x="166026" y="88857"/>
                  <a:pt x="176359" y="87824"/>
                  <a:pt x="189855" y="87953"/>
                </a:cubicBezTo>
                <a:cubicBezTo>
                  <a:pt x="203352" y="88082"/>
                  <a:pt x="223112" y="88211"/>
                  <a:pt x="228988" y="88340"/>
                </a:cubicBezTo>
                <a:cubicBezTo>
                  <a:pt x="234864" y="88469"/>
                  <a:pt x="224919" y="88663"/>
                  <a:pt x="225113" y="88728"/>
                </a:cubicBezTo>
                <a:cubicBezTo>
                  <a:pt x="225307" y="88793"/>
                  <a:pt x="229311" y="88728"/>
                  <a:pt x="230150" y="88728"/>
                </a:cubicBezTo>
              </a:path>
            </a:pathLst>
          </a:cu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46" name="Google Shape;346;p47"/>
          <p:cNvCxnSpPr/>
          <p:nvPr/>
        </p:nvCxnSpPr>
        <p:spPr>
          <a:xfrm flipH="1" rot="10800000">
            <a:off x="1811375" y="4206750"/>
            <a:ext cx="5918400" cy="2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47"/>
          <p:cNvCxnSpPr/>
          <p:nvPr/>
        </p:nvCxnSpPr>
        <p:spPr>
          <a:xfrm>
            <a:off x="1792000" y="980925"/>
            <a:ext cx="33300" cy="325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47"/>
          <p:cNvSpPr txBox="1"/>
          <p:nvPr/>
        </p:nvSpPr>
        <p:spPr>
          <a:xfrm>
            <a:off x="2798100" y="8672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Very high rate</a:t>
            </a:r>
            <a:endParaRPr sz="800"/>
          </a:p>
        </p:txBody>
      </p:sp>
      <p:sp>
        <p:nvSpPr>
          <p:cNvPr id="349" name="Google Shape;349;p47"/>
          <p:cNvSpPr txBox="1"/>
          <p:nvPr/>
        </p:nvSpPr>
        <p:spPr>
          <a:xfrm>
            <a:off x="3179100" y="21626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Low</a:t>
            </a:r>
            <a:r>
              <a:rPr lang="en" sz="800"/>
              <a:t> rate</a:t>
            </a:r>
            <a:endParaRPr sz="800"/>
          </a:p>
        </p:txBody>
      </p:sp>
      <p:sp>
        <p:nvSpPr>
          <p:cNvPr id="350" name="Google Shape;350;p47"/>
          <p:cNvSpPr txBox="1"/>
          <p:nvPr/>
        </p:nvSpPr>
        <p:spPr>
          <a:xfrm>
            <a:off x="6608100" y="27722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High rate</a:t>
            </a:r>
            <a:endParaRPr sz="800"/>
          </a:p>
        </p:txBody>
      </p:sp>
      <p:sp>
        <p:nvSpPr>
          <p:cNvPr id="351" name="Google Shape;351;p47"/>
          <p:cNvSpPr txBox="1"/>
          <p:nvPr/>
        </p:nvSpPr>
        <p:spPr>
          <a:xfrm>
            <a:off x="5007900" y="3610450"/>
            <a:ext cx="842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Good</a:t>
            </a:r>
            <a:r>
              <a:rPr lang="en" sz="800"/>
              <a:t> rate</a:t>
            </a:r>
            <a:endParaRPr sz="800"/>
          </a:p>
        </p:txBody>
      </p:sp>
      <p:sp>
        <p:nvSpPr>
          <p:cNvPr id="352" name="Google Shape;352;p47"/>
          <p:cNvSpPr txBox="1"/>
          <p:nvPr/>
        </p:nvSpPr>
        <p:spPr>
          <a:xfrm>
            <a:off x="4550700" y="42962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Number of iterations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 rot="-5400000">
            <a:off x="893100" y="2086450"/>
            <a:ext cx="1534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Loss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6074700" y="717925"/>
            <a:ext cx="15348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Visualizing Learning Rate</a:t>
            </a:r>
            <a:endParaRPr b="1">
              <a:solidFill>
                <a:srgbClr val="CC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48"/>
          <p:cNvGrpSpPr/>
          <p:nvPr/>
        </p:nvGrpSpPr>
        <p:grpSpPr>
          <a:xfrm>
            <a:off x="2839950" y="1405000"/>
            <a:ext cx="3245250" cy="1886525"/>
            <a:chOff x="553950" y="490600"/>
            <a:chExt cx="3245250" cy="1886525"/>
          </a:xfrm>
        </p:grpSpPr>
        <p:sp>
          <p:nvSpPr>
            <p:cNvPr id="360" name="Google Shape;360;p48"/>
            <p:cNvSpPr/>
            <p:nvPr/>
          </p:nvSpPr>
          <p:spPr>
            <a:xfrm flipH="1">
              <a:off x="554100" y="490600"/>
              <a:ext cx="3245100" cy="1886400"/>
            </a:xfrm>
            <a:prstGeom prst="wedgeEllipseCallout">
              <a:avLst>
                <a:gd fmla="val -53695" name="adj1"/>
                <a:gd fmla="val 33412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8"/>
            <p:cNvSpPr txBox="1"/>
            <p:nvPr/>
          </p:nvSpPr>
          <p:spPr>
            <a:xfrm>
              <a:off x="553950" y="650325"/>
              <a:ext cx="3245100" cy="17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000000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Learning rate decay</a:t>
              </a:r>
              <a:endParaRPr sz="40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untain - gradient-descent -4.png"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/>
        </p:nvSpPr>
        <p:spPr>
          <a:xfrm>
            <a:off x="0" y="4508700"/>
            <a:ext cx="9144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We usually reduce learning rate as model training progresses to reduce chances of missing minima.</a:t>
            </a:r>
            <a:endParaRPr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/>
        </p:nvSpPr>
        <p:spPr>
          <a:xfrm>
            <a:off x="2070298" y="364150"/>
            <a:ext cx="5003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Time based learning rate decay</a:t>
            </a:r>
            <a:endParaRPr sz="18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000" y="1418200"/>
            <a:ext cx="1769275" cy="7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000" y="2512850"/>
            <a:ext cx="1917900" cy="63586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0"/>
          <p:cNvSpPr/>
          <p:nvPr/>
        </p:nvSpPr>
        <p:spPr>
          <a:xfrm>
            <a:off x="4061200" y="3056175"/>
            <a:ext cx="4909500" cy="902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sgd_optimizer = tf.keras.optimizers.SGD(lr=0.1, decay=0.001)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model.compile(optimizer=sgd_optimiser, loss='mse’)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/>
        </p:nvSpPr>
        <p:spPr>
          <a:xfrm>
            <a:off x="7242975" y="2358000"/>
            <a:ext cx="1900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Optimizers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42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Problem 1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Vanishing Gradient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387950" y="2831400"/>
            <a:ext cx="3564600" cy="1178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Derivative is zero when x&gt; 5 or x &lt;-5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-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Weights will not change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-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 Learning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/>
        </p:nvSpPr>
        <p:spPr>
          <a:xfrm>
            <a:off x="1117244" y="36409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ambria"/>
                <a:ea typeface="Cambria"/>
                <a:cs typeface="Cambria"/>
                <a:sym typeface="Cambria"/>
              </a:rPr>
              <a:t>Stochastic </a:t>
            </a:r>
            <a:r>
              <a:rPr lang="en" sz="1800">
                <a:solidFill>
                  <a:srgbClr val="BF9000"/>
                </a:solidFill>
                <a:latin typeface="Cambria"/>
                <a:ea typeface="Cambria"/>
                <a:cs typeface="Cambria"/>
                <a:sym typeface="Cambria"/>
              </a:rPr>
              <a:t>Gradient Descent (SGD)</a:t>
            </a:r>
            <a:endParaRPr sz="1800">
              <a:solidFill>
                <a:srgbClr val="BF9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Key to improving </a:t>
            </a:r>
            <a:r>
              <a:rPr lang="en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machine’s</a:t>
            </a:r>
            <a:r>
              <a:rPr lang="en" sz="10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 learning</a:t>
            </a:r>
            <a:endParaRPr sz="1000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7" name="Google Shape;387;p52"/>
          <p:cNvSpPr txBox="1"/>
          <p:nvPr/>
        </p:nvSpPr>
        <p:spPr>
          <a:xfrm>
            <a:off x="4703738" y="2850850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Learning Rate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1487125"/>
            <a:ext cx="4905375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52"/>
          <p:cNvCxnSpPr>
            <a:stCxn id="387" idx="0"/>
          </p:cNvCxnSpPr>
          <p:nvPr/>
        </p:nvCxnSpPr>
        <p:spPr>
          <a:xfrm flipH="1" rot="10800000">
            <a:off x="5059988" y="2250250"/>
            <a:ext cx="49830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/>
        </p:nvSpPr>
        <p:spPr>
          <a:xfrm>
            <a:off x="5141475" y="1818600"/>
            <a:ext cx="15063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Sometimes it may not work well...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/>
        </p:nvSpPr>
        <p:spPr>
          <a:xfrm>
            <a:off x="5556150" y="1022725"/>
            <a:ext cx="2503200" cy="91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Loss function is usually quite complex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54"/>
          <p:cNvSpPr/>
          <p:nvPr/>
        </p:nvSpPr>
        <p:spPr>
          <a:xfrm>
            <a:off x="909288" y="10227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02" name="Google Shape;402;p54"/>
          <p:cNvCxnSpPr/>
          <p:nvPr/>
        </p:nvCxnSpPr>
        <p:spPr>
          <a:xfrm>
            <a:off x="1001150" y="38025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54"/>
          <p:cNvSpPr txBox="1"/>
          <p:nvPr/>
        </p:nvSpPr>
        <p:spPr>
          <a:xfrm>
            <a:off x="2523150" y="3825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04" name="Google Shape;404;p54"/>
          <p:cNvCxnSpPr/>
          <p:nvPr/>
        </p:nvCxnSpPr>
        <p:spPr>
          <a:xfrm rot="10800000">
            <a:off x="550975" y="14235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54"/>
          <p:cNvSpPr txBox="1"/>
          <p:nvPr/>
        </p:nvSpPr>
        <p:spPr>
          <a:xfrm rot="-5400000">
            <a:off x="8550" y="2301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06" name="Google Shape;406;p54"/>
          <p:cNvSpPr txBox="1"/>
          <p:nvPr/>
        </p:nvSpPr>
        <p:spPr>
          <a:xfrm>
            <a:off x="5556100" y="29027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review on how Gradient Descent will change ‘W’ for this scenario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/>
        </p:nvSpPr>
        <p:spPr>
          <a:xfrm>
            <a:off x="5556150" y="1022725"/>
            <a:ext cx="2503200" cy="91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Loss function is usually quite complex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55"/>
          <p:cNvSpPr/>
          <p:nvPr/>
        </p:nvSpPr>
        <p:spPr>
          <a:xfrm>
            <a:off x="909288" y="10227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13" name="Google Shape;413;p55"/>
          <p:cNvCxnSpPr/>
          <p:nvPr/>
        </p:nvCxnSpPr>
        <p:spPr>
          <a:xfrm>
            <a:off x="1001150" y="38025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55"/>
          <p:cNvSpPr txBox="1"/>
          <p:nvPr/>
        </p:nvSpPr>
        <p:spPr>
          <a:xfrm>
            <a:off x="2523150" y="3825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15" name="Google Shape;415;p55"/>
          <p:cNvCxnSpPr/>
          <p:nvPr/>
        </p:nvCxnSpPr>
        <p:spPr>
          <a:xfrm rot="10800000">
            <a:off x="550975" y="14235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55"/>
          <p:cNvSpPr txBox="1"/>
          <p:nvPr/>
        </p:nvSpPr>
        <p:spPr>
          <a:xfrm rot="-5400000">
            <a:off x="8550" y="23019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17" name="Google Shape;417;p55"/>
          <p:cNvSpPr txBox="1"/>
          <p:nvPr/>
        </p:nvSpPr>
        <p:spPr>
          <a:xfrm>
            <a:off x="5556100" y="29027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review on how Gradient Descent will change ‘W’ for this scenario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18" name="Google Shape;418;p55"/>
          <p:cNvSpPr/>
          <p:nvPr/>
        </p:nvSpPr>
        <p:spPr>
          <a:xfrm>
            <a:off x="1501325" y="9093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5"/>
          <p:cNvSpPr txBox="1"/>
          <p:nvPr/>
        </p:nvSpPr>
        <p:spPr>
          <a:xfrm>
            <a:off x="1220675" y="2740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20" name="Google Shape;420;p55"/>
          <p:cNvCxnSpPr>
            <a:stCxn id="419" idx="2"/>
            <a:endCxn id="418" idx="0"/>
          </p:cNvCxnSpPr>
          <p:nvPr/>
        </p:nvCxnSpPr>
        <p:spPr>
          <a:xfrm>
            <a:off x="1576925" y="6601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55"/>
          <p:cNvSpPr/>
          <p:nvPr/>
        </p:nvSpPr>
        <p:spPr>
          <a:xfrm>
            <a:off x="1662550" y="8871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22" name="Google Shape;422;p55"/>
          <p:cNvSpPr/>
          <p:nvPr/>
        </p:nvSpPr>
        <p:spPr>
          <a:xfrm>
            <a:off x="1825050" y="13473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5"/>
          <p:cNvSpPr txBox="1"/>
          <p:nvPr/>
        </p:nvSpPr>
        <p:spPr>
          <a:xfrm>
            <a:off x="2439875" y="5788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Descent will increase W to reduce loss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24" name="Google Shape;424;p55"/>
          <p:cNvSpPr/>
          <p:nvPr/>
        </p:nvSpPr>
        <p:spPr>
          <a:xfrm>
            <a:off x="1967350" y="13443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25" name="Google Shape;425;p55"/>
          <p:cNvSpPr/>
          <p:nvPr/>
        </p:nvSpPr>
        <p:spPr>
          <a:xfrm>
            <a:off x="2129863" y="18614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5"/>
          <p:cNvSpPr txBox="1"/>
          <p:nvPr/>
        </p:nvSpPr>
        <p:spPr>
          <a:xfrm>
            <a:off x="2516075" y="1347350"/>
            <a:ext cx="1855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increase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27" name="Google Shape;427;p55"/>
          <p:cNvSpPr/>
          <p:nvPr/>
        </p:nvSpPr>
        <p:spPr>
          <a:xfrm>
            <a:off x="2292837" y="2256077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5"/>
          <p:cNvSpPr/>
          <p:nvPr/>
        </p:nvSpPr>
        <p:spPr>
          <a:xfrm>
            <a:off x="2304900" y="1896688"/>
            <a:ext cx="433050" cy="417650"/>
          </a:xfrm>
          <a:custGeom>
            <a:rect b="b" l="l" r="r" t="t"/>
            <a:pathLst>
              <a:path extrusionOk="0" h="16706" w="17322">
                <a:moveTo>
                  <a:pt x="0" y="1214"/>
                </a:moveTo>
                <a:cubicBezTo>
                  <a:pt x="2078" y="1088"/>
                  <a:pt x="9635" y="-864"/>
                  <a:pt x="12469" y="458"/>
                </a:cubicBezTo>
                <a:cubicBezTo>
                  <a:pt x="15303" y="1781"/>
                  <a:pt x="18137" y="6441"/>
                  <a:pt x="17003" y="9149"/>
                </a:cubicBezTo>
                <a:cubicBezTo>
                  <a:pt x="15869" y="11857"/>
                  <a:pt x="7556" y="15447"/>
                  <a:pt x="5667" y="16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29" name="Google Shape;429;p55"/>
          <p:cNvSpPr txBox="1"/>
          <p:nvPr/>
        </p:nvSpPr>
        <p:spPr>
          <a:xfrm>
            <a:off x="2820875" y="1728350"/>
            <a:ext cx="1743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increase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30" name="Google Shape;430;p55"/>
          <p:cNvCxnSpPr>
            <a:stCxn id="423" idx="1"/>
          </p:cNvCxnSpPr>
          <p:nvPr/>
        </p:nvCxnSpPr>
        <p:spPr>
          <a:xfrm flipH="1">
            <a:off x="2172575" y="8389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55"/>
          <p:cNvSpPr/>
          <p:nvPr/>
        </p:nvSpPr>
        <p:spPr>
          <a:xfrm>
            <a:off x="2669374" y="2587552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5"/>
          <p:cNvSpPr/>
          <p:nvPr/>
        </p:nvSpPr>
        <p:spPr>
          <a:xfrm>
            <a:off x="2437150" y="2212040"/>
            <a:ext cx="407375" cy="385675"/>
          </a:xfrm>
          <a:custGeom>
            <a:rect b="b" l="l" r="r" t="t"/>
            <a:pathLst>
              <a:path extrusionOk="0" h="15427" w="16295">
                <a:moveTo>
                  <a:pt x="0" y="5225"/>
                </a:moveTo>
                <a:cubicBezTo>
                  <a:pt x="2519" y="4406"/>
                  <a:pt x="12595" y="-1387"/>
                  <a:pt x="15114" y="313"/>
                </a:cubicBezTo>
                <a:cubicBezTo>
                  <a:pt x="17633" y="2013"/>
                  <a:pt x="15114" y="12908"/>
                  <a:pt x="15114" y="1542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33" name="Google Shape;433;p55"/>
          <p:cNvSpPr txBox="1"/>
          <p:nvPr/>
        </p:nvSpPr>
        <p:spPr>
          <a:xfrm>
            <a:off x="1746100" y="2902700"/>
            <a:ext cx="23157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34" name="Google Shape;434;p55"/>
          <p:cNvCxnSpPr>
            <a:stCxn id="433" idx="0"/>
            <a:endCxn id="431" idx="5"/>
          </p:cNvCxnSpPr>
          <p:nvPr/>
        </p:nvCxnSpPr>
        <p:spPr>
          <a:xfrm rot="10800000">
            <a:off x="2798650" y="2679500"/>
            <a:ext cx="105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/>
        </p:nvSpPr>
        <p:spPr>
          <a:xfrm>
            <a:off x="5784750" y="1251325"/>
            <a:ext cx="2503200" cy="91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Loss function is usually quite complex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56"/>
          <p:cNvSpPr/>
          <p:nvPr/>
        </p:nvSpPr>
        <p:spPr>
          <a:xfrm>
            <a:off x="1137888" y="12513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41" name="Google Shape;441;p56"/>
          <p:cNvCxnSpPr/>
          <p:nvPr/>
        </p:nvCxnSpPr>
        <p:spPr>
          <a:xfrm>
            <a:off x="1229750" y="40311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6"/>
          <p:cNvSpPr txBox="1"/>
          <p:nvPr/>
        </p:nvSpPr>
        <p:spPr>
          <a:xfrm>
            <a:off x="2751750" y="4054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43" name="Google Shape;443;p56"/>
          <p:cNvCxnSpPr/>
          <p:nvPr/>
        </p:nvCxnSpPr>
        <p:spPr>
          <a:xfrm rot="10800000">
            <a:off x="779575" y="16521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6"/>
          <p:cNvSpPr txBox="1"/>
          <p:nvPr/>
        </p:nvSpPr>
        <p:spPr>
          <a:xfrm rot="-5400000">
            <a:off x="237150" y="2530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45" name="Google Shape;445;p56"/>
          <p:cNvSpPr txBox="1"/>
          <p:nvPr/>
        </p:nvSpPr>
        <p:spPr>
          <a:xfrm>
            <a:off x="5784700" y="31313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review on how Gradient Descent will change ‘W’ for this scenario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46" name="Google Shape;446;p56"/>
          <p:cNvSpPr/>
          <p:nvPr/>
        </p:nvSpPr>
        <p:spPr>
          <a:xfrm>
            <a:off x="1729925" y="1137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6"/>
          <p:cNvSpPr txBox="1"/>
          <p:nvPr/>
        </p:nvSpPr>
        <p:spPr>
          <a:xfrm>
            <a:off x="1449275" y="5026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48" name="Google Shape;448;p56"/>
          <p:cNvCxnSpPr>
            <a:stCxn id="447" idx="2"/>
            <a:endCxn id="446" idx="0"/>
          </p:cNvCxnSpPr>
          <p:nvPr/>
        </p:nvCxnSpPr>
        <p:spPr>
          <a:xfrm>
            <a:off x="1805525" y="8887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6"/>
          <p:cNvSpPr/>
          <p:nvPr/>
        </p:nvSpPr>
        <p:spPr>
          <a:xfrm>
            <a:off x="1891150" y="11157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50" name="Google Shape;450;p56"/>
          <p:cNvSpPr/>
          <p:nvPr/>
        </p:nvSpPr>
        <p:spPr>
          <a:xfrm>
            <a:off x="2053650" y="1575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6"/>
          <p:cNvSpPr txBox="1"/>
          <p:nvPr/>
        </p:nvSpPr>
        <p:spPr>
          <a:xfrm>
            <a:off x="2668475" y="8074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Descent will increase W to reduce loss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52" name="Google Shape;452;p56"/>
          <p:cNvSpPr/>
          <p:nvPr/>
        </p:nvSpPr>
        <p:spPr>
          <a:xfrm>
            <a:off x="2195950" y="15729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53" name="Google Shape;453;p56"/>
          <p:cNvSpPr/>
          <p:nvPr/>
        </p:nvSpPr>
        <p:spPr>
          <a:xfrm>
            <a:off x="2358463" y="20900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6"/>
          <p:cNvSpPr txBox="1"/>
          <p:nvPr/>
        </p:nvSpPr>
        <p:spPr>
          <a:xfrm>
            <a:off x="2744675" y="1575950"/>
            <a:ext cx="1855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increase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55" name="Google Shape;455;p56"/>
          <p:cNvSpPr/>
          <p:nvPr/>
        </p:nvSpPr>
        <p:spPr>
          <a:xfrm>
            <a:off x="2521437" y="2484677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6"/>
          <p:cNvSpPr/>
          <p:nvPr/>
        </p:nvSpPr>
        <p:spPr>
          <a:xfrm>
            <a:off x="2533500" y="2125288"/>
            <a:ext cx="433050" cy="417650"/>
          </a:xfrm>
          <a:custGeom>
            <a:rect b="b" l="l" r="r" t="t"/>
            <a:pathLst>
              <a:path extrusionOk="0" h="16706" w="17322">
                <a:moveTo>
                  <a:pt x="0" y="1214"/>
                </a:moveTo>
                <a:cubicBezTo>
                  <a:pt x="2078" y="1088"/>
                  <a:pt x="9635" y="-864"/>
                  <a:pt x="12469" y="458"/>
                </a:cubicBezTo>
                <a:cubicBezTo>
                  <a:pt x="15303" y="1781"/>
                  <a:pt x="18137" y="6441"/>
                  <a:pt x="17003" y="9149"/>
                </a:cubicBezTo>
                <a:cubicBezTo>
                  <a:pt x="15869" y="11857"/>
                  <a:pt x="7556" y="15447"/>
                  <a:pt x="5667" y="16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57" name="Google Shape;457;p56"/>
          <p:cNvSpPr txBox="1"/>
          <p:nvPr/>
        </p:nvSpPr>
        <p:spPr>
          <a:xfrm>
            <a:off x="3049475" y="19569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increase’ w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58" name="Google Shape;458;p56"/>
          <p:cNvCxnSpPr>
            <a:stCxn id="451" idx="1"/>
          </p:cNvCxnSpPr>
          <p:nvPr/>
        </p:nvCxnSpPr>
        <p:spPr>
          <a:xfrm flipH="1">
            <a:off x="2401175" y="10675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56"/>
          <p:cNvSpPr/>
          <p:nvPr/>
        </p:nvSpPr>
        <p:spPr>
          <a:xfrm>
            <a:off x="2897974" y="2816152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6"/>
          <p:cNvSpPr/>
          <p:nvPr/>
        </p:nvSpPr>
        <p:spPr>
          <a:xfrm>
            <a:off x="2665750" y="2440640"/>
            <a:ext cx="407375" cy="385675"/>
          </a:xfrm>
          <a:custGeom>
            <a:rect b="b" l="l" r="r" t="t"/>
            <a:pathLst>
              <a:path extrusionOk="0" h="15427" w="16295">
                <a:moveTo>
                  <a:pt x="0" y="5225"/>
                </a:moveTo>
                <a:cubicBezTo>
                  <a:pt x="2519" y="4406"/>
                  <a:pt x="12595" y="-1387"/>
                  <a:pt x="15114" y="313"/>
                </a:cubicBezTo>
                <a:cubicBezTo>
                  <a:pt x="17633" y="2013"/>
                  <a:pt x="15114" y="12908"/>
                  <a:pt x="15114" y="1542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61" name="Google Shape;461;p56"/>
          <p:cNvSpPr txBox="1"/>
          <p:nvPr/>
        </p:nvSpPr>
        <p:spPr>
          <a:xfrm>
            <a:off x="1974700" y="3131300"/>
            <a:ext cx="23157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‘W’ does not increase as Gradient is positive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2" name="Google Shape;462;p56"/>
          <p:cNvCxnSpPr>
            <a:stCxn id="461" idx="0"/>
            <a:endCxn id="459" idx="5"/>
          </p:cNvCxnSpPr>
          <p:nvPr/>
        </p:nvCxnSpPr>
        <p:spPr>
          <a:xfrm rot="10800000">
            <a:off x="3027250" y="2908100"/>
            <a:ext cx="105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/>
          <p:nvPr/>
        </p:nvSpPr>
        <p:spPr>
          <a:xfrm>
            <a:off x="1137888" y="12513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68" name="Google Shape;468;p57"/>
          <p:cNvCxnSpPr/>
          <p:nvPr/>
        </p:nvCxnSpPr>
        <p:spPr>
          <a:xfrm>
            <a:off x="1229750" y="40311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57"/>
          <p:cNvSpPr txBox="1"/>
          <p:nvPr/>
        </p:nvSpPr>
        <p:spPr>
          <a:xfrm>
            <a:off x="2751750" y="4054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70" name="Google Shape;470;p57"/>
          <p:cNvCxnSpPr/>
          <p:nvPr/>
        </p:nvCxnSpPr>
        <p:spPr>
          <a:xfrm rot="10800000">
            <a:off x="779575" y="16521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57"/>
          <p:cNvSpPr txBox="1"/>
          <p:nvPr/>
        </p:nvSpPr>
        <p:spPr>
          <a:xfrm rot="-5400000">
            <a:off x="237150" y="25305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72" name="Google Shape;472;p57"/>
          <p:cNvSpPr/>
          <p:nvPr/>
        </p:nvSpPr>
        <p:spPr>
          <a:xfrm>
            <a:off x="1729925" y="1137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7"/>
          <p:cNvSpPr txBox="1"/>
          <p:nvPr/>
        </p:nvSpPr>
        <p:spPr>
          <a:xfrm>
            <a:off x="1449275" y="5026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74" name="Google Shape;474;p57"/>
          <p:cNvCxnSpPr>
            <a:stCxn id="473" idx="2"/>
            <a:endCxn id="472" idx="0"/>
          </p:cNvCxnSpPr>
          <p:nvPr/>
        </p:nvCxnSpPr>
        <p:spPr>
          <a:xfrm>
            <a:off x="1805525" y="8887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57"/>
          <p:cNvSpPr/>
          <p:nvPr/>
        </p:nvSpPr>
        <p:spPr>
          <a:xfrm>
            <a:off x="1891150" y="11157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76" name="Google Shape;476;p57"/>
          <p:cNvSpPr/>
          <p:nvPr/>
        </p:nvSpPr>
        <p:spPr>
          <a:xfrm>
            <a:off x="2053650" y="15759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 txBox="1"/>
          <p:nvPr/>
        </p:nvSpPr>
        <p:spPr>
          <a:xfrm>
            <a:off x="2668475" y="8074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Descent will increase W to reduce loss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78" name="Google Shape;478;p57"/>
          <p:cNvSpPr/>
          <p:nvPr/>
        </p:nvSpPr>
        <p:spPr>
          <a:xfrm>
            <a:off x="2195950" y="15729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79" name="Google Shape;479;p57"/>
          <p:cNvSpPr/>
          <p:nvPr/>
        </p:nvSpPr>
        <p:spPr>
          <a:xfrm>
            <a:off x="2358463" y="20900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7"/>
          <p:cNvSpPr txBox="1"/>
          <p:nvPr/>
        </p:nvSpPr>
        <p:spPr>
          <a:xfrm>
            <a:off x="2744675" y="15759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81" name="Google Shape;481;p57"/>
          <p:cNvSpPr/>
          <p:nvPr/>
        </p:nvSpPr>
        <p:spPr>
          <a:xfrm>
            <a:off x="2521437" y="2484677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7"/>
          <p:cNvSpPr/>
          <p:nvPr/>
        </p:nvSpPr>
        <p:spPr>
          <a:xfrm>
            <a:off x="2533500" y="2125288"/>
            <a:ext cx="433050" cy="417650"/>
          </a:xfrm>
          <a:custGeom>
            <a:rect b="b" l="l" r="r" t="t"/>
            <a:pathLst>
              <a:path extrusionOk="0" h="16706" w="17322">
                <a:moveTo>
                  <a:pt x="0" y="1214"/>
                </a:moveTo>
                <a:cubicBezTo>
                  <a:pt x="2078" y="1088"/>
                  <a:pt x="9635" y="-864"/>
                  <a:pt x="12469" y="458"/>
                </a:cubicBezTo>
                <a:cubicBezTo>
                  <a:pt x="15303" y="1781"/>
                  <a:pt x="18137" y="6441"/>
                  <a:pt x="17003" y="9149"/>
                </a:cubicBezTo>
                <a:cubicBezTo>
                  <a:pt x="15869" y="11857"/>
                  <a:pt x="7556" y="15447"/>
                  <a:pt x="5667" y="1670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83" name="Google Shape;483;p57"/>
          <p:cNvSpPr txBox="1"/>
          <p:nvPr/>
        </p:nvSpPr>
        <p:spPr>
          <a:xfrm>
            <a:off x="3049475" y="1956950"/>
            <a:ext cx="148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 reduce ‘w’ again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84" name="Google Shape;484;p57"/>
          <p:cNvCxnSpPr>
            <a:stCxn id="477" idx="1"/>
          </p:cNvCxnSpPr>
          <p:nvPr/>
        </p:nvCxnSpPr>
        <p:spPr>
          <a:xfrm flipH="1">
            <a:off x="2401175" y="10675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57"/>
          <p:cNvSpPr/>
          <p:nvPr/>
        </p:nvSpPr>
        <p:spPr>
          <a:xfrm>
            <a:off x="2897974" y="2816152"/>
            <a:ext cx="151500" cy="107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7"/>
          <p:cNvSpPr/>
          <p:nvPr/>
        </p:nvSpPr>
        <p:spPr>
          <a:xfrm>
            <a:off x="2665750" y="2440640"/>
            <a:ext cx="407375" cy="385675"/>
          </a:xfrm>
          <a:custGeom>
            <a:rect b="b" l="l" r="r" t="t"/>
            <a:pathLst>
              <a:path extrusionOk="0" h="15427" w="16295">
                <a:moveTo>
                  <a:pt x="0" y="5225"/>
                </a:moveTo>
                <a:cubicBezTo>
                  <a:pt x="2519" y="4406"/>
                  <a:pt x="12595" y="-1387"/>
                  <a:pt x="15114" y="313"/>
                </a:cubicBezTo>
                <a:cubicBezTo>
                  <a:pt x="17633" y="2013"/>
                  <a:pt x="15114" y="12908"/>
                  <a:pt x="15114" y="1542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87" name="Google Shape;487;p57"/>
          <p:cNvSpPr txBox="1"/>
          <p:nvPr/>
        </p:nvSpPr>
        <p:spPr>
          <a:xfrm>
            <a:off x="1974700" y="3131300"/>
            <a:ext cx="23157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‘W’ does not increase as Gradient is positive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8" name="Google Shape;488;p57"/>
          <p:cNvCxnSpPr>
            <a:stCxn id="487" idx="0"/>
            <a:endCxn id="485" idx="5"/>
          </p:cNvCxnSpPr>
          <p:nvPr/>
        </p:nvCxnSpPr>
        <p:spPr>
          <a:xfrm rot="10800000">
            <a:off x="3027250" y="2908100"/>
            <a:ext cx="105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57"/>
          <p:cNvSpPr txBox="1"/>
          <p:nvPr/>
        </p:nvSpPr>
        <p:spPr>
          <a:xfrm>
            <a:off x="5294347" y="1499650"/>
            <a:ext cx="3519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Problem with SGD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57"/>
          <p:cNvSpPr txBox="1"/>
          <p:nvPr/>
        </p:nvSpPr>
        <p:spPr>
          <a:xfrm>
            <a:off x="5077800" y="2081400"/>
            <a:ext cx="36324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SGD will get stuck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Can not find better local minima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Such scenarios quite common in Deep Neural Networks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/>
          <p:nvPr/>
        </p:nvSpPr>
        <p:spPr>
          <a:xfrm>
            <a:off x="1928775" y="1591588"/>
            <a:ext cx="2121675" cy="1735925"/>
          </a:xfrm>
          <a:custGeom>
            <a:rect b="b" l="l" r="r" t="t"/>
            <a:pathLst>
              <a:path extrusionOk="0" h="69437" w="84867">
                <a:moveTo>
                  <a:pt x="0" y="0"/>
                </a:moveTo>
                <a:cubicBezTo>
                  <a:pt x="4470" y="6491"/>
                  <a:pt x="16410" y="31719"/>
                  <a:pt x="26819" y="38944"/>
                </a:cubicBezTo>
                <a:cubicBezTo>
                  <a:pt x="37228" y="46169"/>
                  <a:pt x="52781" y="38270"/>
                  <a:pt x="62456" y="43352"/>
                </a:cubicBezTo>
                <a:cubicBezTo>
                  <a:pt x="72131" y="48434"/>
                  <a:pt x="81132" y="65090"/>
                  <a:pt x="84867" y="69437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96" name="Google Shape;496;p58"/>
          <p:cNvCxnSpPr/>
          <p:nvPr/>
        </p:nvCxnSpPr>
        <p:spPr>
          <a:xfrm>
            <a:off x="1445125" y="3830850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58"/>
          <p:cNvSpPr txBox="1"/>
          <p:nvPr/>
        </p:nvSpPr>
        <p:spPr>
          <a:xfrm>
            <a:off x="2967125" y="3854250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498" name="Google Shape;498;p58"/>
          <p:cNvCxnSpPr/>
          <p:nvPr/>
        </p:nvCxnSpPr>
        <p:spPr>
          <a:xfrm rot="10800000">
            <a:off x="994950" y="1451875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58"/>
          <p:cNvSpPr txBox="1"/>
          <p:nvPr/>
        </p:nvSpPr>
        <p:spPr>
          <a:xfrm rot="-5400000">
            <a:off x="452525" y="2330250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2871675" y="2465475"/>
            <a:ext cx="151200" cy="132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8"/>
          <p:cNvSpPr txBox="1"/>
          <p:nvPr/>
        </p:nvSpPr>
        <p:spPr>
          <a:xfrm>
            <a:off x="2500225" y="1834000"/>
            <a:ext cx="2315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at this point?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02" name="Google Shape;502;p58"/>
          <p:cNvCxnSpPr>
            <a:stCxn id="501" idx="2"/>
            <a:endCxn id="500" idx="7"/>
          </p:cNvCxnSpPr>
          <p:nvPr/>
        </p:nvCxnSpPr>
        <p:spPr>
          <a:xfrm flipH="1">
            <a:off x="3000775" y="2195500"/>
            <a:ext cx="657300" cy="2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58"/>
          <p:cNvSpPr txBox="1"/>
          <p:nvPr/>
        </p:nvSpPr>
        <p:spPr>
          <a:xfrm>
            <a:off x="5536250" y="2015138"/>
            <a:ext cx="25686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Zero gradient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SGD gets stuck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4" name="Google Shape;504;p58"/>
          <p:cNvSpPr txBox="1"/>
          <p:nvPr/>
        </p:nvSpPr>
        <p:spPr>
          <a:xfrm>
            <a:off x="4525825" y="601600"/>
            <a:ext cx="2503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Another scenario</a:t>
            </a:r>
            <a:endParaRPr b="1"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05" name="Google Shape;505;p58"/>
          <p:cNvSpPr txBox="1"/>
          <p:nvPr/>
        </p:nvSpPr>
        <p:spPr>
          <a:xfrm>
            <a:off x="1509625" y="2977000"/>
            <a:ext cx="2315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Saddle point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06" name="Google Shape;506;p58"/>
          <p:cNvCxnSpPr>
            <a:stCxn id="505" idx="0"/>
          </p:cNvCxnSpPr>
          <p:nvPr/>
        </p:nvCxnSpPr>
        <p:spPr>
          <a:xfrm flipH="1" rot="10800000">
            <a:off x="2667475" y="2749000"/>
            <a:ext cx="147600" cy="2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/>
          <p:nvPr/>
        </p:nvSpPr>
        <p:spPr>
          <a:xfrm>
            <a:off x="4179625" y="15753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overcome local minima &amp; saddle points?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12" name="Google Shape;5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9"/>
          <p:cNvSpPr txBox="1"/>
          <p:nvPr/>
        </p:nvSpPr>
        <p:spPr>
          <a:xfrm>
            <a:off x="4179625" y="2718300"/>
            <a:ext cx="4187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Bringing Physics to ML</a:t>
            </a:r>
            <a:endParaRPr b="1" sz="18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0"/>
          <p:cNvSpPr txBox="1"/>
          <p:nvPr/>
        </p:nvSpPr>
        <p:spPr>
          <a:xfrm>
            <a:off x="5393795" y="1361075"/>
            <a:ext cx="188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9" name="Google Shape;519;p60"/>
          <p:cNvSpPr txBox="1"/>
          <p:nvPr/>
        </p:nvSpPr>
        <p:spPr>
          <a:xfrm>
            <a:off x="5393795" y="1635650"/>
            <a:ext cx="188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Using physics in ML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20" name="Google Shape;5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475" y="771025"/>
            <a:ext cx="4079526" cy="3601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0"/>
          <p:cNvSpPr txBox="1"/>
          <p:nvPr/>
        </p:nvSpPr>
        <p:spPr>
          <a:xfrm>
            <a:off x="5393800" y="2219875"/>
            <a:ext cx="31833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When a ball rolls down the hill …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it gains in momentum due to gravity. 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ball moves faster and faster . 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Can overcome small hurdles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We can use similar approach in ML to change weights and bias.</a:t>
            </a:r>
            <a:endParaRPr sz="12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 txBox="1"/>
          <p:nvPr/>
        </p:nvSpPr>
        <p:spPr>
          <a:xfrm>
            <a:off x="417962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use momentum with </a:t>
            </a:r>
            <a:r>
              <a:rPr b="1"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 changes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27" name="Google Shape;5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Problem 2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Output is not Zero-centered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513875" y="2767975"/>
            <a:ext cx="3228900" cy="11787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Only positive numbers to Next layer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2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33" name="Google Shape;533;p62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62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35" name="Google Shape;535;p62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62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37" name="Google Shape;537;p62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2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39" name="Google Shape;539;p62"/>
          <p:cNvCxnSpPr>
            <a:stCxn id="538" idx="2"/>
            <a:endCxn id="537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62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1" name="Google Shape;541;p62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2"/>
          <p:cNvSpPr txBox="1"/>
          <p:nvPr/>
        </p:nvSpPr>
        <p:spPr>
          <a:xfrm>
            <a:off x="3049475" y="883625"/>
            <a:ext cx="1707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GD will increase W to reduce loss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43" name="Google Shape;543;p62"/>
          <p:cNvCxnSpPr>
            <a:stCxn id="542" idx="1"/>
          </p:cNvCxnSpPr>
          <p:nvPr/>
        </p:nvCxnSpPr>
        <p:spPr>
          <a:xfrm flipH="1">
            <a:off x="2782175" y="1143725"/>
            <a:ext cx="2673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4" name="Google Shape;5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325" y="1210875"/>
            <a:ext cx="1856100" cy="36700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2"/>
          <p:cNvSpPr txBox="1"/>
          <p:nvPr/>
        </p:nvSpPr>
        <p:spPr>
          <a:xfrm>
            <a:off x="5668325" y="668075"/>
            <a:ext cx="18561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1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46" name="Google Shape;546;p62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2"/>
          <p:cNvSpPr txBox="1"/>
          <p:nvPr/>
        </p:nvSpPr>
        <p:spPr>
          <a:xfrm>
            <a:off x="5268575" y="2250746"/>
            <a:ext cx="2503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take an example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548" name="Google Shape;5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237" y="2855325"/>
            <a:ext cx="1544275" cy="3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54" name="Google Shape;554;p63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63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56" name="Google Shape;556;p63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63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58" name="Google Shape;558;p63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3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60" name="Google Shape;560;p63"/>
          <p:cNvCxnSpPr>
            <a:stCxn id="559" idx="2"/>
            <a:endCxn id="558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63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2" name="Google Shape;562;p63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3"/>
          <p:cNvSpPr txBox="1"/>
          <p:nvPr/>
        </p:nvSpPr>
        <p:spPr>
          <a:xfrm>
            <a:off x="3561575" y="10576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without momentum</a:t>
            </a:r>
            <a:endParaRPr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64" name="Google Shape;564;p63"/>
          <p:cNvCxnSpPr>
            <a:stCxn id="563" idx="1"/>
          </p:cNvCxnSpPr>
          <p:nvPr/>
        </p:nvCxnSpPr>
        <p:spPr>
          <a:xfrm flipH="1">
            <a:off x="3049475" y="1317775"/>
            <a:ext cx="5121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63"/>
          <p:cNvSpPr txBox="1"/>
          <p:nvPr/>
        </p:nvSpPr>
        <p:spPr>
          <a:xfrm>
            <a:off x="5668325" y="668075"/>
            <a:ext cx="2389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2 with momentum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66" name="Google Shape;566;p63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63"/>
          <p:cNvSpPr txBox="1"/>
          <p:nvPr/>
        </p:nvSpPr>
        <p:spPr>
          <a:xfrm>
            <a:off x="6822400" y="1765549"/>
            <a:ext cx="1856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 percent (say 90%) of change from step 1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68" name="Google Shape;568;p63"/>
          <p:cNvSpPr/>
          <p:nvPr/>
        </p:nvSpPr>
        <p:spPr>
          <a:xfrm>
            <a:off x="2500750" y="1572976"/>
            <a:ext cx="476225" cy="562082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569" name="Google Shape;569;p63"/>
          <p:cNvSpPr/>
          <p:nvPr/>
        </p:nvSpPr>
        <p:spPr>
          <a:xfrm>
            <a:off x="2663263" y="20900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725" y="1214225"/>
            <a:ext cx="1606025" cy="3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300" y="1174450"/>
            <a:ext cx="595051" cy="3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63"/>
          <p:cNvCxnSpPr>
            <a:stCxn id="567" idx="0"/>
            <a:endCxn id="571" idx="2"/>
          </p:cNvCxnSpPr>
          <p:nvPr/>
        </p:nvCxnSpPr>
        <p:spPr>
          <a:xfrm rot="10800000">
            <a:off x="7539850" y="1560649"/>
            <a:ext cx="210600" cy="2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63"/>
          <p:cNvSpPr/>
          <p:nvPr/>
        </p:nvSpPr>
        <p:spPr>
          <a:xfrm>
            <a:off x="2891863" y="25472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3"/>
          <p:cNvSpPr/>
          <p:nvPr/>
        </p:nvSpPr>
        <p:spPr>
          <a:xfrm>
            <a:off x="2588275" y="1581162"/>
            <a:ext cx="738950" cy="978800"/>
          </a:xfrm>
          <a:custGeom>
            <a:rect b="b" l="l" r="r" t="t"/>
            <a:pathLst>
              <a:path extrusionOk="0" h="39152" w="29558">
                <a:moveTo>
                  <a:pt x="0" y="4767"/>
                </a:moveTo>
                <a:cubicBezTo>
                  <a:pt x="4849" y="4326"/>
                  <a:pt x="26261" y="-3609"/>
                  <a:pt x="29095" y="2122"/>
                </a:cubicBezTo>
                <a:cubicBezTo>
                  <a:pt x="31929" y="7853"/>
                  <a:pt x="19019" y="32980"/>
                  <a:pt x="17004" y="391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5" name="Google Shape;575;p63"/>
          <p:cNvSpPr txBox="1"/>
          <p:nvPr/>
        </p:nvSpPr>
        <p:spPr>
          <a:xfrm>
            <a:off x="3637775" y="15910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</a:t>
            </a: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with momentum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76" name="Google Shape;57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250" y="2522400"/>
            <a:ext cx="1548205" cy="2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8107" y="2549250"/>
            <a:ext cx="1241843" cy="2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83" name="Google Shape;583;p64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64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85" name="Google Shape;585;p64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6" name="Google Shape;586;p64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87" name="Google Shape;587;p64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4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89" name="Google Shape;589;p64"/>
          <p:cNvCxnSpPr>
            <a:stCxn id="588" idx="2"/>
            <a:endCxn id="587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64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1" name="Google Shape;591;p64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4"/>
          <p:cNvSpPr txBox="1"/>
          <p:nvPr/>
        </p:nvSpPr>
        <p:spPr>
          <a:xfrm>
            <a:off x="5668325" y="668075"/>
            <a:ext cx="2389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3 with momentum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93" name="Google Shape;593;p64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64"/>
          <p:cNvSpPr txBox="1"/>
          <p:nvPr/>
        </p:nvSpPr>
        <p:spPr>
          <a:xfrm>
            <a:off x="6584050" y="1765550"/>
            <a:ext cx="2094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 percent (say 90%) of change from step 2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95" name="Google Shape;595;p64"/>
          <p:cNvSpPr/>
          <p:nvPr/>
        </p:nvSpPr>
        <p:spPr>
          <a:xfrm>
            <a:off x="2891863" y="25472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4"/>
          <p:cNvSpPr/>
          <p:nvPr/>
        </p:nvSpPr>
        <p:spPr>
          <a:xfrm>
            <a:off x="2588275" y="1581162"/>
            <a:ext cx="738950" cy="978800"/>
          </a:xfrm>
          <a:custGeom>
            <a:rect b="b" l="l" r="r" t="t"/>
            <a:pathLst>
              <a:path extrusionOk="0" h="39152" w="29558">
                <a:moveTo>
                  <a:pt x="0" y="4767"/>
                </a:moveTo>
                <a:cubicBezTo>
                  <a:pt x="4849" y="4326"/>
                  <a:pt x="26261" y="-3609"/>
                  <a:pt x="29095" y="2122"/>
                </a:cubicBezTo>
                <a:cubicBezTo>
                  <a:pt x="31929" y="7853"/>
                  <a:pt x="19019" y="32980"/>
                  <a:pt x="17004" y="391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7" name="Google Shape;597;p64"/>
          <p:cNvSpPr txBox="1"/>
          <p:nvPr/>
        </p:nvSpPr>
        <p:spPr>
          <a:xfrm>
            <a:off x="3637775" y="15910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</a:t>
            </a: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with momentum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98" name="Google Shape;5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175" y="1188575"/>
            <a:ext cx="2856253" cy="4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4"/>
          <p:cNvSpPr/>
          <p:nvPr/>
        </p:nvSpPr>
        <p:spPr>
          <a:xfrm>
            <a:off x="3882463" y="26234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3032250" y="2162413"/>
            <a:ext cx="897400" cy="482525"/>
          </a:xfrm>
          <a:custGeom>
            <a:rect b="b" l="l" r="r" t="t"/>
            <a:pathLst>
              <a:path extrusionOk="0" h="19301" w="35896">
                <a:moveTo>
                  <a:pt x="0" y="17790"/>
                </a:moveTo>
                <a:cubicBezTo>
                  <a:pt x="3464" y="14830"/>
                  <a:pt x="14799" y="-221"/>
                  <a:pt x="20782" y="31"/>
                </a:cubicBezTo>
                <a:cubicBezTo>
                  <a:pt x="26765" y="283"/>
                  <a:pt x="33377" y="16089"/>
                  <a:pt x="35896" y="1930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5"/>
          <p:cNvSpPr/>
          <p:nvPr/>
        </p:nvSpPr>
        <p:spPr>
          <a:xfrm>
            <a:off x="1518888" y="1327523"/>
            <a:ext cx="3554525" cy="2210325"/>
          </a:xfrm>
          <a:custGeom>
            <a:rect b="b" l="l" r="r" t="t"/>
            <a:pathLst>
              <a:path extrusionOk="0" h="88413" w="142181">
                <a:moveTo>
                  <a:pt x="0" y="4280"/>
                </a:moveTo>
                <a:cubicBezTo>
                  <a:pt x="4960" y="4341"/>
                  <a:pt x="18982" y="-5517"/>
                  <a:pt x="29759" y="4647"/>
                </a:cubicBezTo>
                <a:cubicBezTo>
                  <a:pt x="40536" y="14812"/>
                  <a:pt x="51557" y="56450"/>
                  <a:pt x="64661" y="65267"/>
                </a:cubicBezTo>
                <a:cubicBezTo>
                  <a:pt x="77765" y="74085"/>
                  <a:pt x="95461" y="53694"/>
                  <a:pt x="108381" y="57552"/>
                </a:cubicBezTo>
                <a:cubicBezTo>
                  <a:pt x="121301" y="61410"/>
                  <a:pt x="136548" y="83270"/>
                  <a:pt x="142181" y="88413"/>
                </a:cubicBezTo>
              </a:path>
            </a:pathLst>
          </a:cu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06" name="Google Shape;606;p65"/>
          <p:cNvCxnSpPr/>
          <p:nvPr/>
        </p:nvCxnSpPr>
        <p:spPr>
          <a:xfrm>
            <a:off x="1610750" y="4107325"/>
            <a:ext cx="337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65"/>
          <p:cNvSpPr txBox="1"/>
          <p:nvPr/>
        </p:nvSpPr>
        <p:spPr>
          <a:xfrm>
            <a:off x="3132750" y="4130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08" name="Google Shape;608;p65"/>
          <p:cNvCxnSpPr/>
          <p:nvPr/>
        </p:nvCxnSpPr>
        <p:spPr>
          <a:xfrm rot="10800000">
            <a:off x="1160575" y="1728350"/>
            <a:ext cx="93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65"/>
          <p:cNvSpPr txBox="1"/>
          <p:nvPr/>
        </p:nvSpPr>
        <p:spPr>
          <a:xfrm rot="-5400000">
            <a:off x="618150" y="2606725"/>
            <a:ext cx="71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10" name="Google Shape;610;p65"/>
          <p:cNvSpPr/>
          <p:nvPr/>
        </p:nvSpPr>
        <p:spPr>
          <a:xfrm>
            <a:off x="2110925" y="1214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5"/>
          <p:cNvSpPr txBox="1"/>
          <p:nvPr/>
        </p:nvSpPr>
        <p:spPr>
          <a:xfrm>
            <a:off x="1830275" y="578825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Starting position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12" name="Google Shape;612;p65"/>
          <p:cNvCxnSpPr>
            <a:stCxn id="611" idx="2"/>
            <a:endCxn id="610" idx="0"/>
          </p:cNvCxnSpPr>
          <p:nvPr/>
        </p:nvCxnSpPr>
        <p:spPr>
          <a:xfrm>
            <a:off x="2186525" y="964925"/>
            <a:ext cx="0" cy="2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65"/>
          <p:cNvSpPr/>
          <p:nvPr/>
        </p:nvSpPr>
        <p:spPr>
          <a:xfrm>
            <a:off x="2272150" y="1191963"/>
            <a:ext cx="476225" cy="520350"/>
          </a:xfrm>
          <a:custGeom>
            <a:rect b="b" l="l" r="r" t="t"/>
            <a:pathLst>
              <a:path extrusionOk="0" h="20814" w="19049">
                <a:moveTo>
                  <a:pt x="0" y="4944"/>
                </a:moveTo>
                <a:cubicBezTo>
                  <a:pt x="1889" y="4125"/>
                  <a:pt x="8186" y="-94"/>
                  <a:pt x="11335" y="32"/>
                </a:cubicBezTo>
                <a:cubicBezTo>
                  <a:pt x="14484" y="158"/>
                  <a:pt x="18262" y="3244"/>
                  <a:pt x="18892" y="5700"/>
                </a:cubicBezTo>
                <a:cubicBezTo>
                  <a:pt x="19522" y="8156"/>
                  <a:pt x="16436" y="12249"/>
                  <a:pt x="15114" y="14768"/>
                </a:cubicBezTo>
                <a:cubicBezTo>
                  <a:pt x="13792" y="17287"/>
                  <a:pt x="11651" y="19806"/>
                  <a:pt x="10958" y="20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4" name="Google Shape;614;p65"/>
          <p:cNvSpPr/>
          <p:nvPr/>
        </p:nvSpPr>
        <p:spPr>
          <a:xfrm>
            <a:off x="2434650" y="1652150"/>
            <a:ext cx="151200" cy="113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5"/>
          <p:cNvSpPr txBox="1"/>
          <p:nvPr/>
        </p:nvSpPr>
        <p:spPr>
          <a:xfrm>
            <a:off x="5668325" y="668075"/>
            <a:ext cx="2389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Amount of change in W for step 4 with momentum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16" name="Google Shape;616;p65"/>
          <p:cNvSpPr txBox="1"/>
          <p:nvPr/>
        </p:nvSpPr>
        <p:spPr>
          <a:xfrm>
            <a:off x="5981250" y="3537850"/>
            <a:ext cx="1856100" cy="447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65"/>
          <p:cNvSpPr txBox="1"/>
          <p:nvPr/>
        </p:nvSpPr>
        <p:spPr>
          <a:xfrm>
            <a:off x="5668325" y="2083773"/>
            <a:ext cx="20946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Although gradient is ‘+’ at step 4 but gradient from previous step will allow machine to increase ‘W’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18" name="Google Shape;618;p65"/>
          <p:cNvSpPr/>
          <p:nvPr/>
        </p:nvSpPr>
        <p:spPr>
          <a:xfrm>
            <a:off x="2891863" y="25472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5"/>
          <p:cNvSpPr/>
          <p:nvPr/>
        </p:nvSpPr>
        <p:spPr>
          <a:xfrm>
            <a:off x="2588275" y="1581162"/>
            <a:ext cx="738950" cy="978800"/>
          </a:xfrm>
          <a:custGeom>
            <a:rect b="b" l="l" r="r" t="t"/>
            <a:pathLst>
              <a:path extrusionOk="0" h="39152" w="29558">
                <a:moveTo>
                  <a:pt x="0" y="4767"/>
                </a:moveTo>
                <a:cubicBezTo>
                  <a:pt x="4849" y="4326"/>
                  <a:pt x="26261" y="-3609"/>
                  <a:pt x="29095" y="2122"/>
                </a:cubicBezTo>
                <a:cubicBezTo>
                  <a:pt x="31929" y="7853"/>
                  <a:pt x="19019" y="32980"/>
                  <a:pt x="17004" y="391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0" name="Google Shape;620;p65"/>
          <p:cNvSpPr txBox="1"/>
          <p:nvPr/>
        </p:nvSpPr>
        <p:spPr>
          <a:xfrm>
            <a:off x="3637775" y="1591075"/>
            <a:ext cx="151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Change in W </a:t>
            </a: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with momentum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21" name="Google Shape;621;p65"/>
          <p:cNvSpPr/>
          <p:nvPr/>
        </p:nvSpPr>
        <p:spPr>
          <a:xfrm>
            <a:off x="3882463" y="26234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5"/>
          <p:cNvSpPr/>
          <p:nvPr/>
        </p:nvSpPr>
        <p:spPr>
          <a:xfrm>
            <a:off x="3032250" y="2162413"/>
            <a:ext cx="897400" cy="482525"/>
          </a:xfrm>
          <a:custGeom>
            <a:rect b="b" l="l" r="r" t="t"/>
            <a:pathLst>
              <a:path extrusionOk="0" h="19301" w="35896">
                <a:moveTo>
                  <a:pt x="0" y="17790"/>
                </a:moveTo>
                <a:cubicBezTo>
                  <a:pt x="3464" y="14830"/>
                  <a:pt x="14799" y="-221"/>
                  <a:pt x="20782" y="31"/>
                </a:cubicBezTo>
                <a:cubicBezTo>
                  <a:pt x="26765" y="283"/>
                  <a:pt x="33377" y="16089"/>
                  <a:pt x="35896" y="1930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623" name="Google Shape;6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150" y="1188575"/>
            <a:ext cx="30155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5"/>
          <p:cNvSpPr/>
          <p:nvPr/>
        </p:nvSpPr>
        <p:spPr>
          <a:xfrm>
            <a:off x="4496388" y="2794786"/>
            <a:ext cx="151200" cy="122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5"/>
          <p:cNvSpPr/>
          <p:nvPr/>
        </p:nvSpPr>
        <p:spPr>
          <a:xfrm>
            <a:off x="3976875" y="2225389"/>
            <a:ext cx="595125" cy="599050"/>
          </a:xfrm>
          <a:custGeom>
            <a:rect b="b" l="l" r="r" t="t"/>
            <a:pathLst>
              <a:path extrusionOk="0" h="23962" w="23805">
                <a:moveTo>
                  <a:pt x="0" y="16404"/>
                </a:moveTo>
                <a:cubicBezTo>
                  <a:pt x="2078" y="13696"/>
                  <a:pt x="8502" y="-1103"/>
                  <a:pt x="12469" y="157"/>
                </a:cubicBezTo>
                <a:cubicBezTo>
                  <a:pt x="16437" y="1417"/>
                  <a:pt x="21916" y="19995"/>
                  <a:pt x="23805" y="239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26" name="Google Shape;626;p65"/>
          <p:cNvCxnSpPr>
            <a:stCxn id="617" idx="1"/>
          </p:cNvCxnSpPr>
          <p:nvPr/>
        </p:nvCxnSpPr>
        <p:spPr>
          <a:xfrm flipH="1">
            <a:off x="4713725" y="2500473"/>
            <a:ext cx="954600" cy="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/>
        </p:nvSpPr>
        <p:spPr>
          <a:xfrm>
            <a:off x="1061345" y="3824850"/>
            <a:ext cx="1887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2" name="Google Shape;632;p66"/>
          <p:cNvSpPr/>
          <p:nvPr/>
        </p:nvSpPr>
        <p:spPr>
          <a:xfrm>
            <a:off x="1569200" y="1354175"/>
            <a:ext cx="4417025" cy="3215900"/>
          </a:xfrm>
          <a:custGeom>
            <a:rect b="b" l="l" r="r" t="t"/>
            <a:pathLst>
              <a:path extrusionOk="0" h="128636" w="176681">
                <a:moveTo>
                  <a:pt x="0" y="0"/>
                </a:moveTo>
                <a:lnTo>
                  <a:pt x="32159" y="387"/>
                </a:lnTo>
                <a:lnTo>
                  <a:pt x="33709" y="27897"/>
                </a:lnTo>
                <a:lnTo>
                  <a:pt x="69743" y="27509"/>
                </a:lnTo>
                <a:lnTo>
                  <a:pt x="70130" y="60443"/>
                </a:lnTo>
                <a:lnTo>
                  <a:pt x="105389" y="60443"/>
                </a:lnTo>
                <a:lnTo>
                  <a:pt x="105389" y="97251"/>
                </a:lnTo>
                <a:lnTo>
                  <a:pt x="141810" y="97251"/>
                </a:lnTo>
                <a:lnTo>
                  <a:pt x="142197" y="128248"/>
                </a:lnTo>
                <a:lnTo>
                  <a:pt x="176681" y="12863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3" name="Google Shape;633;p66"/>
          <p:cNvSpPr txBox="1"/>
          <p:nvPr/>
        </p:nvSpPr>
        <p:spPr>
          <a:xfrm>
            <a:off x="1362325" y="14633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6"/>
          <p:cNvSpPr txBox="1"/>
          <p:nvPr/>
        </p:nvSpPr>
        <p:spPr>
          <a:xfrm>
            <a:off x="2276550" y="22253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6"/>
          <p:cNvSpPr txBox="1"/>
          <p:nvPr/>
        </p:nvSpPr>
        <p:spPr>
          <a:xfrm>
            <a:off x="3114900" y="30635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6"/>
          <p:cNvSpPr txBox="1"/>
          <p:nvPr/>
        </p:nvSpPr>
        <p:spPr>
          <a:xfrm>
            <a:off x="3953100" y="3977900"/>
            <a:ext cx="87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step 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6"/>
          <p:cNvSpPr txBox="1"/>
          <p:nvPr/>
        </p:nvSpPr>
        <p:spPr>
          <a:xfrm>
            <a:off x="5611100" y="1020200"/>
            <a:ext cx="31794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Gradients from all the past steps (in addition to current step) are used to calculate final gradient at a step.  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8" name="Google Shape;6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525" y="1439475"/>
            <a:ext cx="1550375" cy="3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325" y="2357225"/>
            <a:ext cx="1606025" cy="3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900" y="2317450"/>
            <a:ext cx="595051" cy="3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4375" y="3093575"/>
            <a:ext cx="2465463" cy="3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5150" y="4007975"/>
            <a:ext cx="2711975" cy="3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"/>
          <p:cNvSpPr txBox="1"/>
          <p:nvPr/>
        </p:nvSpPr>
        <p:spPr>
          <a:xfrm>
            <a:off x="9440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SGD with 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8" name="Google Shape;648;p67"/>
          <p:cNvSpPr txBox="1"/>
          <p:nvPr/>
        </p:nvSpPr>
        <p:spPr>
          <a:xfrm>
            <a:off x="485625" y="2068450"/>
            <a:ext cx="982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Gradient with Momentum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49" name="Google Shape;649;p67"/>
          <p:cNvSpPr txBox="1"/>
          <p:nvPr/>
        </p:nvSpPr>
        <p:spPr>
          <a:xfrm>
            <a:off x="2525150" y="3755200"/>
            <a:ext cx="71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New weight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50" name="Google Shape;650;p67"/>
          <p:cNvCxnSpPr>
            <a:stCxn id="649" idx="3"/>
            <a:endCxn id="651" idx="1"/>
          </p:cNvCxnSpPr>
          <p:nvPr/>
        </p:nvCxnSpPr>
        <p:spPr>
          <a:xfrm flipH="1" rot="10800000">
            <a:off x="3237650" y="3557950"/>
            <a:ext cx="392100" cy="3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67"/>
          <p:cNvSpPr txBox="1"/>
          <p:nvPr/>
        </p:nvSpPr>
        <p:spPr>
          <a:xfrm>
            <a:off x="4067025" y="2144650"/>
            <a:ext cx="982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momentum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653" name="Google Shape;653;p67"/>
          <p:cNvCxnSpPr>
            <a:stCxn id="648" idx="3"/>
          </p:cNvCxnSpPr>
          <p:nvPr/>
        </p:nvCxnSpPr>
        <p:spPr>
          <a:xfrm flipH="1" rot="10800000">
            <a:off x="1468425" y="2060500"/>
            <a:ext cx="5865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4" name="Google Shape;6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925" y="1574850"/>
            <a:ext cx="3156474" cy="4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67"/>
          <p:cNvCxnSpPr/>
          <p:nvPr/>
        </p:nvCxnSpPr>
        <p:spPr>
          <a:xfrm flipH="1" rot="10800000">
            <a:off x="4539525" y="1971700"/>
            <a:ext cx="24300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6" name="Google Shape;65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050" y="3033000"/>
            <a:ext cx="4656048" cy="4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>
            <a:off x="2490450" y="2662450"/>
            <a:ext cx="41631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sgd =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tf.keras.optimizers.SGD(lr=0.03, momentum=0.9)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3170701" y="1521200"/>
            <a:ext cx="2802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Implementing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SGD with 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825" y="1159150"/>
            <a:ext cx="18573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825" y="2763350"/>
            <a:ext cx="18573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9"/>
          <p:cNvSpPr txBox="1"/>
          <p:nvPr/>
        </p:nvSpPr>
        <p:spPr>
          <a:xfrm>
            <a:off x="968225" y="1543050"/>
            <a:ext cx="2928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happens to Saddle point and local minima?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0" name="Google Shape;670;p69"/>
          <p:cNvSpPr txBox="1"/>
          <p:nvPr/>
        </p:nvSpPr>
        <p:spPr>
          <a:xfrm>
            <a:off x="921000" y="3102300"/>
            <a:ext cx="2928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Momentum gain will allow machine to overcome these scenarios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0"/>
          <p:cNvSpPr txBox="1"/>
          <p:nvPr/>
        </p:nvSpPr>
        <p:spPr>
          <a:xfrm>
            <a:off x="1326394" y="704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Can that be a problem?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6" name="Google Shape;676;p70"/>
          <p:cNvSpPr/>
          <p:nvPr/>
        </p:nvSpPr>
        <p:spPr>
          <a:xfrm>
            <a:off x="3547088" y="2172100"/>
            <a:ext cx="2814421" cy="1297390"/>
          </a:xfrm>
          <a:custGeom>
            <a:rect b="b" l="l" r="r" t="t"/>
            <a:pathLst>
              <a:path extrusionOk="0" h="32781" w="97706">
                <a:moveTo>
                  <a:pt x="0" y="0"/>
                </a:moveTo>
                <a:cubicBezTo>
                  <a:pt x="5735" y="5239"/>
                  <a:pt x="18126" y="26976"/>
                  <a:pt x="34410" y="31436"/>
                </a:cubicBezTo>
                <a:cubicBezTo>
                  <a:pt x="50694" y="35897"/>
                  <a:pt x="87157" y="27542"/>
                  <a:pt x="97706" y="26763"/>
                </a:cubicBezTo>
              </a:path>
            </a:pathLst>
          </a:cu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7" name="Google Shape;677;p70"/>
          <p:cNvSpPr/>
          <p:nvPr/>
        </p:nvSpPr>
        <p:spPr>
          <a:xfrm>
            <a:off x="4685313" y="3233325"/>
            <a:ext cx="191100" cy="18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8" name="Google Shape;678;p70"/>
          <p:cNvCxnSpPr>
            <a:stCxn id="677" idx="6"/>
          </p:cNvCxnSpPr>
          <p:nvPr/>
        </p:nvCxnSpPr>
        <p:spPr>
          <a:xfrm flipH="1" rot="10800000">
            <a:off x="4876413" y="3223425"/>
            <a:ext cx="709800" cy="10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70"/>
          <p:cNvSpPr/>
          <p:nvPr/>
        </p:nvSpPr>
        <p:spPr>
          <a:xfrm>
            <a:off x="6357350" y="3221175"/>
            <a:ext cx="869050" cy="66525"/>
          </a:xfrm>
          <a:custGeom>
            <a:rect b="b" l="l" r="r" t="t"/>
            <a:pathLst>
              <a:path extrusionOk="0" h="2661" w="34762">
                <a:moveTo>
                  <a:pt x="0" y="378"/>
                </a:moveTo>
                <a:cubicBezTo>
                  <a:pt x="2141" y="756"/>
                  <a:pt x="7053" y="2708"/>
                  <a:pt x="12847" y="2645"/>
                </a:cubicBezTo>
                <a:cubicBezTo>
                  <a:pt x="18641" y="2582"/>
                  <a:pt x="31110" y="441"/>
                  <a:pt x="34762" y="0"/>
                </a:cubicBezTo>
              </a:path>
            </a:pathLst>
          </a:custGeom>
          <a:solidFill>
            <a:srgbClr val="999999"/>
          </a:solidFill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0" name="Google Shape;680;p70"/>
          <p:cNvSpPr txBox="1"/>
          <p:nvPr/>
        </p:nvSpPr>
        <p:spPr>
          <a:xfrm>
            <a:off x="921000" y="3413925"/>
            <a:ext cx="29280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Momentum ‘may’ allow machine to go too far away from minima from where it can not come back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1"/>
          <p:cNvSpPr txBox="1"/>
          <p:nvPr/>
        </p:nvSpPr>
        <p:spPr>
          <a:xfrm>
            <a:off x="4170200" y="14279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overcome such situations?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686" name="Google Shape;6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1"/>
          <p:cNvSpPr txBox="1"/>
          <p:nvPr/>
        </p:nvSpPr>
        <p:spPr>
          <a:xfrm>
            <a:off x="4118575" y="2636050"/>
            <a:ext cx="42390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we are coming down a hill, we gain momentum because of gravity. 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But as we get closer to our destination, we try to reduce speed not to overshoot our destination. 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 can take action as we are able to see what’s coming up.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Sigmoid Function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13" y="3946675"/>
            <a:ext cx="15621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142075"/>
            <a:ext cx="32289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387950" y="1394850"/>
            <a:ext cx="4320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Problem 3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baseline="30000"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is compute expensive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2"/>
          <p:cNvSpPr/>
          <p:nvPr/>
        </p:nvSpPr>
        <p:spPr>
          <a:xfrm>
            <a:off x="1718288" y="1867300"/>
            <a:ext cx="2814421" cy="1297390"/>
          </a:xfrm>
          <a:custGeom>
            <a:rect b="b" l="l" r="r" t="t"/>
            <a:pathLst>
              <a:path extrusionOk="0" h="32781" w="97706">
                <a:moveTo>
                  <a:pt x="0" y="0"/>
                </a:moveTo>
                <a:cubicBezTo>
                  <a:pt x="5735" y="5239"/>
                  <a:pt x="18126" y="26976"/>
                  <a:pt x="34410" y="31436"/>
                </a:cubicBezTo>
                <a:cubicBezTo>
                  <a:pt x="50694" y="35897"/>
                  <a:pt x="87157" y="27542"/>
                  <a:pt x="97706" y="26763"/>
                </a:cubicBezTo>
              </a:path>
            </a:pathLst>
          </a:cu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3" name="Google Shape;693;p72"/>
          <p:cNvSpPr/>
          <p:nvPr/>
        </p:nvSpPr>
        <p:spPr>
          <a:xfrm>
            <a:off x="2856513" y="2928525"/>
            <a:ext cx="191100" cy="18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4" name="Google Shape;694;p72"/>
          <p:cNvCxnSpPr>
            <a:stCxn id="693" idx="6"/>
          </p:cNvCxnSpPr>
          <p:nvPr/>
        </p:nvCxnSpPr>
        <p:spPr>
          <a:xfrm flipH="1" rot="10800000">
            <a:off x="3047613" y="2918625"/>
            <a:ext cx="709800" cy="10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72"/>
          <p:cNvSpPr txBox="1"/>
          <p:nvPr/>
        </p:nvSpPr>
        <p:spPr>
          <a:xfrm>
            <a:off x="5397600" y="994400"/>
            <a:ext cx="33030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Can Machine check what’s in future?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6" name="Google Shape;696;p72"/>
          <p:cNvSpPr/>
          <p:nvPr/>
        </p:nvSpPr>
        <p:spPr>
          <a:xfrm>
            <a:off x="4528550" y="2916375"/>
            <a:ext cx="869050" cy="66525"/>
          </a:xfrm>
          <a:custGeom>
            <a:rect b="b" l="l" r="r" t="t"/>
            <a:pathLst>
              <a:path extrusionOk="0" h="2661" w="34762">
                <a:moveTo>
                  <a:pt x="0" y="378"/>
                </a:moveTo>
                <a:cubicBezTo>
                  <a:pt x="2141" y="756"/>
                  <a:pt x="7053" y="2708"/>
                  <a:pt x="12847" y="2645"/>
                </a:cubicBezTo>
                <a:cubicBezTo>
                  <a:pt x="18641" y="2582"/>
                  <a:pt x="31110" y="441"/>
                  <a:pt x="34762" y="0"/>
                </a:cubicBezTo>
              </a:path>
            </a:pathLst>
          </a:custGeom>
          <a:solidFill>
            <a:srgbClr val="999999"/>
          </a:solidFill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7" name="Google Shape;697;p72"/>
          <p:cNvSpPr txBox="1"/>
          <p:nvPr/>
        </p:nvSpPr>
        <p:spPr>
          <a:xfrm>
            <a:off x="5397600" y="2975600"/>
            <a:ext cx="33030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This means to check if loss will increase or decrease in future...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3"/>
          <p:cNvSpPr txBox="1"/>
          <p:nvPr/>
        </p:nvSpPr>
        <p:spPr>
          <a:xfrm>
            <a:off x="4170200" y="14279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Check change in loss in future?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03" name="Google Shape;7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3"/>
          <p:cNvSpPr txBox="1"/>
          <p:nvPr/>
        </p:nvSpPr>
        <p:spPr>
          <a:xfrm>
            <a:off x="4118575" y="2636050"/>
            <a:ext cx="42390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By calculating Loss gradient w.r.t to future weight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4"/>
          <p:cNvSpPr txBox="1"/>
          <p:nvPr/>
        </p:nvSpPr>
        <p:spPr>
          <a:xfrm>
            <a:off x="1279950" y="765175"/>
            <a:ext cx="65841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How to get future weight?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10" name="Google Shape;7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163" y="2096775"/>
            <a:ext cx="2063176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300" y="3399400"/>
            <a:ext cx="4231425" cy="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963" y="2047825"/>
            <a:ext cx="2924643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4"/>
          <p:cNvSpPr/>
          <p:nvPr/>
        </p:nvSpPr>
        <p:spPr>
          <a:xfrm>
            <a:off x="3516175" y="3241075"/>
            <a:ext cx="1549800" cy="89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4"/>
          <p:cNvSpPr txBox="1"/>
          <p:nvPr/>
        </p:nvSpPr>
        <p:spPr>
          <a:xfrm>
            <a:off x="3060600" y="4224925"/>
            <a:ext cx="28053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Gives us some idea about future </a:t>
            </a:r>
            <a:r>
              <a:rPr i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what will be the weight at the following step (at </a:t>
            </a: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t+2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5" name="Google Shape;715;p74"/>
          <p:cNvCxnSpPr>
            <a:stCxn id="710" idx="2"/>
          </p:cNvCxnSpPr>
          <p:nvPr/>
        </p:nvCxnSpPr>
        <p:spPr>
          <a:xfrm>
            <a:off x="2324750" y="2524275"/>
            <a:ext cx="15861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p74"/>
          <p:cNvCxnSpPr>
            <a:stCxn id="712" idx="2"/>
          </p:cNvCxnSpPr>
          <p:nvPr/>
        </p:nvCxnSpPr>
        <p:spPr>
          <a:xfrm flipH="1">
            <a:off x="4090184" y="2475325"/>
            <a:ext cx="2438100" cy="5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5"/>
          <p:cNvSpPr txBox="1"/>
          <p:nvPr/>
        </p:nvSpPr>
        <p:spPr>
          <a:xfrm>
            <a:off x="944094" y="420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SGD with Nesterov </a:t>
            </a:r>
            <a:r>
              <a:rPr b="1" lang="en" sz="1800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sz="1800"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2" name="Google Shape;722;p75"/>
          <p:cNvSpPr txBox="1"/>
          <p:nvPr/>
        </p:nvSpPr>
        <p:spPr>
          <a:xfrm>
            <a:off x="802100" y="2860175"/>
            <a:ext cx="1213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Adjusted Momentum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23" name="Google Shape;723;p75"/>
          <p:cNvCxnSpPr/>
          <p:nvPr/>
        </p:nvCxnSpPr>
        <p:spPr>
          <a:xfrm flipH="1" rot="10800000">
            <a:off x="1408850" y="2319875"/>
            <a:ext cx="133680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4" name="Google Shape;7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313" y="1710850"/>
            <a:ext cx="4429275" cy="5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675" y="3404425"/>
            <a:ext cx="2618650" cy="5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5"/>
          <p:cNvSpPr txBox="1"/>
          <p:nvPr/>
        </p:nvSpPr>
        <p:spPr>
          <a:xfrm>
            <a:off x="4965600" y="2319925"/>
            <a:ext cx="30165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Gradient of loss is not calculated wrt w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Rather, loss gradient is calculated wrt to ‘w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४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t-1 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i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i.e 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future weight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6"/>
          <p:cNvSpPr/>
          <p:nvPr/>
        </p:nvSpPr>
        <p:spPr>
          <a:xfrm>
            <a:off x="1718175" y="2311150"/>
            <a:ext cx="55863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sgd =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tf.keras.optimizers.SGD(lr=0.03, momentum=0.9, nesterov=True)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2" name="Google Shape;732;p76"/>
          <p:cNvSpPr txBox="1"/>
          <p:nvPr/>
        </p:nvSpPr>
        <p:spPr>
          <a:xfrm>
            <a:off x="1718175" y="1368800"/>
            <a:ext cx="55863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Implementing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SGD with Nesterov Momentum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3" name="Google Shape;733;p76"/>
          <p:cNvSpPr txBox="1"/>
          <p:nvPr/>
        </p:nvSpPr>
        <p:spPr>
          <a:xfrm>
            <a:off x="1718100" y="3413925"/>
            <a:ext cx="55863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SGD with Nesterov momentum and learning rate decay is a very popular optimizers to train modern architectures.  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7"/>
          <p:cNvSpPr txBox="1"/>
          <p:nvPr/>
        </p:nvSpPr>
        <p:spPr>
          <a:xfrm>
            <a:off x="5056038" y="3219350"/>
            <a:ext cx="32643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use same learning rate all the weights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42046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013" y="1838950"/>
            <a:ext cx="26003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7"/>
          <p:cNvSpPr/>
          <p:nvPr/>
        </p:nvSpPr>
        <p:spPr>
          <a:xfrm>
            <a:off x="6915725" y="1907900"/>
            <a:ext cx="229500" cy="34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6" name="Google Shape;746;p78"/>
          <p:cNvCxnSpPr/>
          <p:nvPr/>
        </p:nvCxnSpPr>
        <p:spPr>
          <a:xfrm>
            <a:off x="1214220" y="2964325"/>
            <a:ext cx="2967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78"/>
          <p:cNvSpPr txBox="1"/>
          <p:nvPr/>
        </p:nvSpPr>
        <p:spPr>
          <a:xfrm>
            <a:off x="2553875" y="2987725"/>
            <a:ext cx="627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8" name="Google Shape;748;p78"/>
          <p:cNvCxnSpPr/>
          <p:nvPr/>
        </p:nvCxnSpPr>
        <p:spPr>
          <a:xfrm rot="10800000">
            <a:off x="818065" y="585350"/>
            <a:ext cx="81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Google Shape;749;p78"/>
          <p:cNvSpPr txBox="1"/>
          <p:nvPr/>
        </p:nvSpPr>
        <p:spPr>
          <a:xfrm rot="-5400000">
            <a:off x="297900" y="1479175"/>
            <a:ext cx="712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0" name="Google Shape;750;p78"/>
          <p:cNvCxnSpPr/>
          <p:nvPr/>
        </p:nvCxnSpPr>
        <p:spPr>
          <a:xfrm>
            <a:off x="5496194" y="4017463"/>
            <a:ext cx="29961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1" name="Google Shape;751;p78"/>
          <p:cNvSpPr txBox="1"/>
          <p:nvPr/>
        </p:nvSpPr>
        <p:spPr>
          <a:xfrm>
            <a:off x="6848965" y="4040863"/>
            <a:ext cx="633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2" name="Google Shape;752;p78"/>
          <p:cNvCxnSpPr/>
          <p:nvPr/>
        </p:nvCxnSpPr>
        <p:spPr>
          <a:xfrm rot="10800000">
            <a:off x="5095939" y="1638488"/>
            <a:ext cx="84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3" name="Google Shape;753;p78"/>
          <p:cNvSpPr txBox="1"/>
          <p:nvPr/>
        </p:nvSpPr>
        <p:spPr>
          <a:xfrm rot="-5400000">
            <a:off x="4574325" y="2531263"/>
            <a:ext cx="712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5478850" y="2371025"/>
            <a:ext cx="2985025" cy="170025"/>
          </a:xfrm>
          <a:custGeom>
            <a:rect b="b" l="l" r="r" t="t"/>
            <a:pathLst>
              <a:path extrusionOk="0" h="6801" w="119401">
                <a:moveTo>
                  <a:pt x="0" y="0"/>
                </a:moveTo>
                <a:cubicBezTo>
                  <a:pt x="3779" y="315"/>
                  <a:pt x="16059" y="1700"/>
                  <a:pt x="22671" y="1889"/>
                </a:cubicBezTo>
                <a:cubicBezTo>
                  <a:pt x="29283" y="2078"/>
                  <a:pt x="34132" y="881"/>
                  <a:pt x="39674" y="1133"/>
                </a:cubicBezTo>
                <a:cubicBezTo>
                  <a:pt x="45216" y="1385"/>
                  <a:pt x="49058" y="2770"/>
                  <a:pt x="55922" y="3400"/>
                </a:cubicBezTo>
                <a:cubicBezTo>
                  <a:pt x="62786" y="4030"/>
                  <a:pt x="74437" y="4786"/>
                  <a:pt x="80860" y="4912"/>
                </a:cubicBezTo>
                <a:cubicBezTo>
                  <a:pt x="87284" y="5038"/>
                  <a:pt x="89866" y="3904"/>
                  <a:pt x="94463" y="4156"/>
                </a:cubicBezTo>
                <a:cubicBezTo>
                  <a:pt x="99060" y="4408"/>
                  <a:pt x="104287" y="6045"/>
                  <a:pt x="108443" y="6423"/>
                </a:cubicBezTo>
                <a:cubicBezTo>
                  <a:pt x="112599" y="6801"/>
                  <a:pt x="117575" y="6423"/>
                  <a:pt x="119401" y="6423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5" name="Google Shape;755;p78"/>
          <p:cNvSpPr txBox="1"/>
          <p:nvPr/>
        </p:nvSpPr>
        <p:spPr>
          <a:xfrm>
            <a:off x="954500" y="33935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weight with much faster change in Loss 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8"/>
          <p:cNvSpPr txBox="1"/>
          <p:nvPr/>
        </p:nvSpPr>
        <p:spPr>
          <a:xfrm>
            <a:off x="5374100" y="12599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Another weight with much slower change in Loss 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78"/>
          <p:cNvSpPr/>
          <p:nvPr/>
        </p:nvSpPr>
        <p:spPr>
          <a:xfrm>
            <a:off x="1256350" y="1133550"/>
            <a:ext cx="2314408" cy="1114675"/>
          </a:xfrm>
          <a:custGeom>
            <a:rect b="b" l="l" r="r" t="t"/>
            <a:pathLst>
              <a:path extrusionOk="0" h="44587" w="107310">
                <a:moveTo>
                  <a:pt x="0" y="0"/>
                </a:moveTo>
                <a:cubicBezTo>
                  <a:pt x="3023" y="3275"/>
                  <a:pt x="12595" y="17570"/>
                  <a:pt x="18137" y="19648"/>
                </a:cubicBezTo>
                <a:cubicBezTo>
                  <a:pt x="23679" y="21726"/>
                  <a:pt x="28402" y="12595"/>
                  <a:pt x="33251" y="12469"/>
                </a:cubicBezTo>
                <a:cubicBezTo>
                  <a:pt x="38100" y="12343"/>
                  <a:pt x="42257" y="19082"/>
                  <a:pt x="47232" y="18893"/>
                </a:cubicBezTo>
                <a:cubicBezTo>
                  <a:pt x="52207" y="18704"/>
                  <a:pt x="58630" y="8943"/>
                  <a:pt x="63101" y="11336"/>
                </a:cubicBezTo>
                <a:cubicBezTo>
                  <a:pt x="67572" y="13729"/>
                  <a:pt x="70092" y="31866"/>
                  <a:pt x="74059" y="33251"/>
                </a:cubicBezTo>
                <a:cubicBezTo>
                  <a:pt x="78027" y="34636"/>
                  <a:pt x="81364" y="17759"/>
                  <a:pt x="86906" y="19648"/>
                </a:cubicBezTo>
                <a:cubicBezTo>
                  <a:pt x="92448" y="21537"/>
                  <a:pt x="103909" y="40431"/>
                  <a:pt x="107310" y="44587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8" name="Google Shape;758;p78"/>
          <p:cNvSpPr/>
          <p:nvPr/>
        </p:nvSpPr>
        <p:spPr>
          <a:xfrm>
            <a:off x="3570700" y="1586975"/>
            <a:ext cx="443975" cy="670675"/>
          </a:xfrm>
          <a:custGeom>
            <a:rect b="b" l="l" r="r" t="t"/>
            <a:pathLst>
              <a:path extrusionOk="0" h="26827" w="17759">
                <a:moveTo>
                  <a:pt x="0" y="26827"/>
                </a:moveTo>
                <a:cubicBezTo>
                  <a:pt x="2330" y="24434"/>
                  <a:pt x="11020" y="16940"/>
                  <a:pt x="13980" y="12469"/>
                </a:cubicBezTo>
                <a:cubicBezTo>
                  <a:pt x="16940" y="7998"/>
                  <a:pt x="17129" y="2078"/>
                  <a:pt x="17759" y="0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3" name="Google Shape;763;p79"/>
          <p:cNvCxnSpPr/>
          <p:nvPr/>
        </p:nvCxnSpPr>
        <p:spPr>
          <a:xfrm>
            <a:off x="1214220" y="2964325"/>
            <a:ext cx="2967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79"/>
          <p:cNvSpPr txBox="1"/>
          <p:nvPr/>
        </p:nvSpPr>
        <p:spPr>
          <a:xfrm>
            <a:off x="2553875" y="2987725"/>
            <a:ext cx="627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79"/>
          <p:cNvCxnSpPr/>
          <p:nvPr/>
        </p:nvCxnSpPr>
        <p:spPr>
          <a:xfrm rot="10800000">
            <a:off x="818065" y="585350"/>
            <a:ext cx="81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6" name="Google Shape;766;p79"/>
          <p:cNvSpPr txBox="1"/>
          <p:nvPr/>
        </p:nvSpPr>
        <p:spPr>
          <a:xfrm rot="-5400000">
            <a:off x="297900" y="1479175"/>
            <a:ext cx="712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7" name="Google Shape;767;p79"/>
          <p:cNvCxnSpPr/>
          <p:nvPr/>
        </p:nvCxnSpPr>
        <p:spPr>
          <a:xfrm>
            <a:off x="5496194" y="4017463"/>
            <a:ext cx="29961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79"/>
          <p:cNvSpPr txBox="1"/>
          <p:nvPr/>
        </p:nvSpPr>
        <p:spPr>
          <a:xfrm>
            <a:off x="6848965" y="4040863"/>
            <a:ext cx="633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baseline="-25000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9" name="Google Shape;769;p79"/>
          <p:cNvCxnSpPr/>
          <p:nvPr/>
        </p:nvCxnSpPr>
        <p:spPr>
          <a:xfrm rot="10800000">
            <a:off x="5095939" y="1638488"/>
            <a:ext cx="84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0" name="Google Shape;770;p79"/>
          <p:cNvSpPr txBox="1"/>
          <p:nvPr/>
        </p:nvSpPr>
        <p:spPr>
          <a:xfrm rot="-5400000">
            <a:off x="4574325" y="2531263"/>
            <a:ext cx="712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Loss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71" name="Google Shape;771;p79"/>
          <p:cNvSpPr/>
          <p:nvPr/>
        </p:nvSpPr>
        <p:spPr>
          <a:xfrm>
            <a:off x="5478850" y="2371025"/>
            <a:ext cx="2985025" cy="170025"/>
          </a:xfrm>
          <a:custGeom>
            <a:rect b="b" l="l" r="r" t="t"/>
            <a:pathLst>
              <a:path extrusionOk="0" h="6801" w="119401">
                <a:moveTo>
                  <a:pt x="0" y="0"/>
                </a:moveTo>
                <a:cubicBezTo>
                  <a:pt x="3779" y="315"/>
                  <a:pt x="16059" y="1700"/>
                  <a:pt x="22671" y="1889"/>
                </a:cubicBezTo>
                <a:cubicBezTo>
                  <a:pt x="29283" y="2078"/>
                  <a:pt x="34132" y="881"/>
                  <a:pt x="39674" y="1133"/>
                </a:cubicBezTo>
                <a:cubicBezTo>
                  <a:pt x="45216" y="1385"/>
                  <a:pt x="49058" y="2770"/>
                  <a:pt x="55922" y="3400"/>
                </a:cubicBezTo>
                <a:cubicBezTo>
                  <a:pt x="62786" y="4030"/>
                  <a:pt x="74437" y="4786"/>
                  <a:pt x="80860" y="4912"/>
                </a:cubicBezTo>
                <a:cubicBezTo>
                  <a:pt x="87284" y="5038"/>
                  <a:pt x="89866" y="3904"/>
                  <a:pt x="94463" y="4156"/>
                </a:cubicBezTo>
                <a:cubicBezTo>
                  <a:pt x="99060" y="4408"/>
                  <a:pt x="104287" y="6045"/>
                  <a:pt x="108443" y="6423"/>
                </a:cubicBezTo>
                <a:cubicBezTo>
                  <a:pt x="112599" y="6801"/>
                  <a:pt x="117575" y="6423"/>
                  <a:pt x="119401" y="6423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2" name="Google Shape;772;p79"/>
          <p:cNvSpPr txBox="1"/>
          <p:nvPr/>
        </p:nvSpPr>
        <p:spPr>
          <a:xfrm>
            <a:off x="954500" y="33935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weight with much faster change in Loss 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79"/>
          <p:cNvSpPr txBox="1"/>
          <p:nvPr/>
        </p:nvSpPr>
        <p:spPr>
          <a:xfrm>
            <a:off x="5374100" y="1259975"/>
            <a:ext cx="30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Another weight with much slower change in Loss 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79"/>
          <p:cNvSpPr txBox="1"/>
          <p:nvPr/>
        </p:nvSpPr>
        <p:spPr>
          <a:xfrm>
            <a:off x="5561600" y="2828250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For this weight, we can apply a higher learning rate to change W with higher amount to speed up the learning </a:t>
            </a: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79"/>
          <p:cNvSpPr/>
          <p:nvPr/>
        </p:nvSpPr>
        <p:spPr>
          <a:xfrm>
            <a:off x="1256350" y="1133550"/>
            <a:ext cx="2314408" cy="1114675"/>
          </a:xfrm>
          <a:custGeom>
            <a:rect b="b" l="l" r="r" t="t"/>
            <a:pathLst>
              <a:path extrusionOk="0" h="44587" w="107310">
                <a:moveTo>
                  <a:pt x="0" y="0"/>
                </a:moveTo>
                <a:cubicBezTo>
                  <a:pt x="3023" y="3275"/>
                  <a:pt x="12595" y="17570"/>
                  <a:pt x="18137" y="19648"/>
                </a:cubicBezTo>
                <a:cubicBezTo>
                  <a:pt x="23679" y="21726"/>
                  <a:pt x="28402" y="12595"/>
                  <a:pt x="33251" y="12469"/>
                </a:cubicBezTo>
                <a:cubicBezTo>
                  <a:pt x="38100" y="12343"/>
                  <a:pt x="42257" y="19082"/>
                  <a:pt x="47232" y="18893"/>
                </a:cubicBezTo>
                <a:cubicBezTo>
                  <a:pt x="52207" y="18704"/>
                  <a:pt x="58630" y="8943"/>
                  <a:pt x="63101" y="11336"/>
                </a:cubicBezTo>
                <a:cubicBezTo>
                  <a:pt x="67572" y="13729"/>
                  <a:pt x="70092" y="31866"/>
                  <a:pt x="74059" y="33251"/>
                </a:cubicBezTo>
                <a:cubicBezTo>
                  <a:pt x="78027" y="34636"/>
                  <a:pt x="81364" y="17759"/>
                  <a:pt x="86906" y="19648"/>
                </a:cubicBezTo>
                <a:cubicBezTo>
                  <a:pt x="92448" y="21537"/>
                  <a:pt x="103909" y="40431"/>
                  <a:pt x="107310" y="44587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6" name="Google Shape;776;p79"/>
          <p:cNvSpPr/>
          <p:nvPr/>
        </p:nvSpPr>
        <p:spPr>
          <a:xfrm>
            <a:off x="3570700" y="1586975"/>
            <a:ext cx="443975" cy="670675"/>
          </a:xfrm>
          <a:custGeom>
            <a:rect b="b" l="l" r="r" t="t"/>
            <a:pathLst>
              <a:path extrusionOk="0" h="26827" w="17759">
                <a:moveTo>
                  <a:pt x="0" y="26827"/>
                </a:moveTo>
                <a:cubicBezTo>
                  <a:pt x="2330" y="24434"/>
                  <a:pt x="11020" y="16940"/>
                  <a:pt x="13980" y="12469"/>
                </a:cubicBezTo>
                <a:cubicBezTo>
                  <a:pt x="16940" y="7998"/>
                  <a:pt x="17129" y="2078"/>
                  <a:pt x="17759" y="0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7" name="Google Shape;777;p79"/>
          <p:cNvSpPr txBox="1"/>
          <p:nvPr/>
        </p:nvSpPr>
        <p:spPr>
          <a:xfrm>
            <a:off x="1523000" y="237450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Here, it might be better to reduce amount of changes to ‘W’ by reducing the learning rate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0"/>
          <p:cNvSpPr txBox="1"/>
          <p:nvPr/>
        </p:nvSpPr>
        <p:spPr>
          <a:xfrm>
            <a:off x="4170200" y="14279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use different learning rates for different weights?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3" name="Google Shape;7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0"/>
          <p:cNvSpPr txBox="1"/>
          <p:nvPr/>
        </p:nvSpPr>
        <p:spPr>
          <a:xfrm>
            <a:off x="4118575" y="2781350"/>
            <a:ext cx="42390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We can use gradient values of the past step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80"/>
          <p:cNvSpPr txBox="1"/>
          <p:nvPr/>
        </p:nvSpPr>
        <p:spPr>
          <a:xfrm>
            <a:off x="4118575" y="3619550"/>
            <a:ext cx="42390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...but in a different way then momentum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1"/>
          <p:cNvSpPr txBox="1"/>
          <p:nvPr/>
        </p:nvSpPr>
        <p:spPr>
          <a:xfrm>
            <a:off x="1484850" y="627825"/>
            <a:ext cx="61743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should we measure past gradients?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81"/>
          <p:cNvSpPr/>
          <p:nvPr/>
        </p:nvSpPr>
        <p:spPr>
          <a:xfrm>
            <a:off x="3322500" y="1978450"/>
            <a:ext cx="2499000" cy="125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1"/>
          <p:cNvSpPr txBox="1"/>
          <p:nvPr/>
        </p:nvSpPr>
        <p:spPr>
          <a:xfrm>
            <a:off x="3322575" y="2738625"/>
            <a:ext cx="2499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Add Squared Gradient to past Gradients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3" name="Google Shape;79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263" y="2176738"/>
            <a:ext cx="1827931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1"/>
          <p:cNvSpPr txBox="1"/>
          <p:nvPr/>
        </p:nvSpPr>
        <p:spPr>
          <a:xfrm>
            <a:off x="362313" y="3801225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a weight has </a:t>
            </a:r>
            <a:r>
              <a:rPr lang="en" sz="12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faster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loss change...i.e higher gradients in the past then this term will be </a:t>
            </a: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5" name="Google Shape;795;p81"/>
          <p:cNvCxnSpPr>
            <a:stCxn id="794" idx="0"/>
            <a:endCxn id="791" idx="1"/>
          </p:cNvCxnSpPr>
          <p:nvPr/>
        </p:nvCxnSpPr>
        <p:spPr>
          <a:xfrm flipH="1" rot="10800000">
            <a:off x="1723863" y="2608125"/>
            <a:ext cx="15987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81"/>
          <p:cNvSpPr txBox="1"/>
          <p:nvPr/>
        </p:nvSpPr>
        <p:spPr>
          <a:xfrm>
            <a:off x="5467713" y="3801225"/>
            <a:ext cx="272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a weight has </a:t>
            </a:r>
            <a:r>
              <a:rPr lang="en" sz="12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slower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loss change...i.e smaller gradients in the past then this term will be </a:t>
            </a: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7" name="Google Shape;797;p81"/>
          <p:cNvCxnSpPr>
            <a:stCxn id="796" idx="0"/>
            <a:endCxn id="791" idx="3"/>
          </p:cNvCxnSpPr>
          <p:nvPr/>
        </p:nvCxnSpPr>
        <p:spPr>
          <a:xfrm rot="10800000">
            <a:off x="5821563" y="2608125"/>
            <a:ext cx="1007700" cy="11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tanh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871175" y="2551475"/>
            <a:ext cx="2954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Z</a:t>
            </a: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ero-centered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88" y="1204913"/>
            <a:ext cx="345757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163" y="1427875"/>
            <a:ext cx="28670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871175" y="31139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2. Vanishing gradient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4871175" y="36764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3. Compute expensive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57200" y="3886200"/>
            <a:ext cx="30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hyperbolic tangent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2"/>
          <p:cNvSpPr/>
          <p:nvPr/>
        </p:nvSpPr>
        <p:spPr>
          <a:xfrm>
            <a:off x="3016650" y="2319800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2"/>
          <p:cNvSpPr txBox="1"/>
          <p:nvPr/>
        </p:nvSpPr>
        <p:spPr>
          <a:xfrm>
            <a:off x="920994" y="6702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Adagrad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82"/>
          <p:cNvSpPr txBox="1"/>
          <p:nvPr/>
        </p:nvSpPr>
        <p:spPr>
          <a:xfrm>
            <a:off x="1175550" y="139207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Adapts or changes learning rate for </a:t>
            </a:r>
            <a:r>
              <a:rPr lang="en" u="sng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each weight</a:t>
            </a:r>
            <a:endParaRPr u="sng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5" name="Google Shape;8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475" y="2320725"/>
            <a:ext cx="2852120" cy="7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2"/>
          <p:cNvSpPr txBox="1"/>
          <p:nvPr/>
        </p:nvSpPr>
        <p:spPr>
          <a:xfrm>
            <a:off x="3155049" y="3080900"/>
            <a:ext cx="2718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Learning Rate is different at each step for each weight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82"/>
          <p:cNvSpPr txBox="1"/>
          <p:nvPr/>
        </p:nvSpPr>
        <p:spPr>
          <a:xfrm>
            <a:off x="2724825" y="3801225"/>
            <a:ext cx="35922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Use g</a:t>
            </a:r>
            <a:r>
              <a:rPr baseline="-25000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t+1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to calculate effective learning rate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3"/>
          <p:cNvSpPr/>
          <p:nvPr/>
        </p:nvSpPr>
        <p:spPr>
          <a:xfrm>
            <a:off x="954000" y="2498700"/>
            <a:ext cx="7189800" cy="603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model.compile(optimizer=’</a:t>
            </a: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adagrad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’, loss=. . ., metrics=[‘accuracy’])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3" name="Google Shape;813;p83"/>
          <p:cNvSpPr txBox="1"/>
          <p:nvPr/>
        </p:nvSpPr>
        <p:spPr>
          <a:xfrm>
            <a:off x="1778850" y="1666800"/>
            <a:ext cx="5586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Implementing Adagrad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4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Adagrad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9" name="Google Shape;819;p84"/>
          <p:cNvSpPr/>
          <p:nvPr/>
        </p:nvSpPr>
        <p:spPr>
          <a:xfrm>
            <a:off x="1351150" y="1942050"/>
            <a:ext cx="2499000" cy="1259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Advantage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adjust Learning Rate</a:t>
            </a:r>
            <a:endParaRPr/>
          </a:p>
        </p:txBody>
      </p:sp>
      <p:sp>
        <p:nvSpPr>
          <p:cNvPr id="820" name="Google Shape;820;p84"/>
          <p:cNvSpPr/>
          <p:nvPr/>
        </p:nvSpPr>
        <p:spPr>
          <a:xfrm>
            <a:off x="5247650" y="1942050"/>
            <a:ext cx="2499000" cy="1259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Disadvantage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 is always decaying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5" name="Google Shape;825;p85"/>
          <p:cNvCxnSpPr/>
          <p:nvPr/>
        </p:nvCxnSpPr>
        <p:spPr>
          <a:xfrm>
            <a:off x="1214220" y="2964325"/>
            <a:ext cx="2967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6" name="Google Shape;826;p85"/>
          <p:cNvSpPr txBox="1"/>
          <p:nvPr/>
        </p:nvSpPr>
        <p:spPr>
          <a:xfrm>
            <a:off x="2553875" y="2987725"/>
            <a:ext cx="627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baseline="-25000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7" name="Google Shape;827;p85"/>
          <p:cNvCxnSpPr/>
          <p:nvPr/>
        </p:nvCxnSpPr>
        <p:spPr>
          <a:xfrm rot="10800000">
            <a:off x="818065" y="585350"/>
            <a:ext cx="8100" cy="21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85"/>
          <p:cNvSpPr txBox="1"/>
          <p:nvPr/>
        </p:nvSpPr>
        <p:spPr>
          <a:xfrm rot="-5400000">
            <a:off x="297900" y="1479175"/>
            <a:ext cx="712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85"/>
          <p:cNvSpPr/>
          <p:nvPr/>
        </p:nvSpPr>
        <p:spPr>
          <a:xfrm>
            <a:off x="1256350" y="1133550"/>
            <a:ext cx="2314408" cy="1114675"/>
          </a:xfrm>
          <a:custGeom>
            <a:rect b="b" l="l" r="r" t="t"/>
            <a:pathLst>
              <a:path extrusionOk="0" h="44587" w="107310">
                <a:moveTo>
                  <a:pt x="0" y="0"/>
                </a:moveTo>
                <a:cubicBezTo>
                  <a:pt x="3023" y="3275"/>
                  <a:pt x="12595" y="17570"/>
                  <a:pt x="18137" y="19648"/>
                </a:cubicBezTo>
                <a:cubicBezTo>
                  <a:pt x="23679" y="21726"/>
                  <a:pt x="28402" y="12595"/>
                  <a:pt x="33251" y="12469"/>
                </a:cubicBezTo>
                <a:cubicBezTo>
                  <a:pt x="38100" y="12343"/>
                  <a:pt x="42257" y="19082"/>
                  <a:pt x="47232" y="18893"/>
                </a:cubicBezTo>
                <a:cubicBezTo>
                  <a:pt x="52207" y="18704"/>
                  <a:pt x="58630" y="8943"/>
                  <a:pt x="63101" y="11336"/>
                </a:cubicBezTo>
                <a:cubicBezTo>
                  <a:pt x="67572" y="13729"/>
                  <a:pt x="70092" y="31866"/>
                  <a:pt x="74059" y="33251"/>
                </a:cubicBezTo>
                <a:cubicBezTo>
                  <a:pt x="78027" y="34636"/>
                  <a:pt x="81364" y="17759"/>
                  <a:pt x="86906" y="19648"/>
                </a:cubicBezTo>
                <a:cubicBezTo>
                  <a:pt x="92448" y="21537"/>
                  <a:pt x="103909" y="40431"/>
                  <a:pt x="107310" y="44587"/>
                </a:cubicBezTo>
              </a:path>
            </a:pathLst>
          </a:cu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0" name="Google Shape;830;p85"/>
          <p:cNvSpPr/>
          <p:nvPr/>
        </p:nvSpPr>
        <p:spPr>
          <a:xfrm>
            <a:off x="3561675" y="2245175"/>
            <a:ext cx="1714500" cy="30625"/>
          </a:xfrm>
          <a:custGeom>
            <a:rect b="b" l="l" r="r" t="t"/>
            <a:pathLst>
              <a:path extrusionOk="0" h="1225" w="68580">
                <a:moveTo>
                  <a:pt x="0" y="0"/>
                </a:moveTo>
                <a:cubicBezTo>
                  <a:pt x="11430" y="204"/>
                  <a:pt x="57150" y="1021"/>
                  <a:pt x="68580" y="1225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1" name="Google Shape;831;p85"/>
          <p:cNvSpPr txBox="1"/>
          <p:nvPr/>
        </p:nvSpPr>
        <p:spPr>
          <a:xfrm>
            <a:off x="6085075" y="2697950"/>
            <a:ext cx="23751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Consider this scenario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6"/>
          <p:cNvSpPr txBox="1"/>
          <p:nvPr/>
        </p:nvSpPr>
        <p:spPr>
          <a:xfrm>
            <a:off x="4085175" y="10090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avoid always decaying learning rate in Adagrad?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37" name="Google Shape;83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6"/>
          <p:cNvSpPr txBox="1"/>
          <p:nvPr/>
        </p:nvSpPr>
        <p:spPr>
          <a:xfrm>
            <a:off x="4335350" y="2382075"/>
            <a:ext cx="39369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Do not consider gradients for </a:t>
            </a:r>
            <a:r>
              <a:rPr lang="en" sz="12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the past steps… rather focus more on </a:t>
            </a:r>
            <a:r>
              <a:rPr lang="en" sz="12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recent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ones. ..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in the recent past gradients were high then learning rate will be low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later, the gradients reduce then we can use higher learning rate (for the same weight)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7"/>
          <p:cNvSpPr/>
          <p:nvPr/>
        </p:nvSpPr>
        <p:spPr>
          <a:xfrm>
            <a:off x="3016613" y="2319800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87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AdaDelta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5" name="Google Shape;845;p87"/>
          <p:cNvSpPr txBox="1"/>
          <p:nvPr/>
        </p:nvSpPr>
        <p:spPr>
          <a:xfrm>
            <a:off x="1175550" y="139207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Uses</a:t>
            </a: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decaying mean to reduce influence of gradients from long back</a:t>
            </a:r>
            <a:endParaRPr u="sng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6" name="Google Shape;846;p87"/>
          <p:cNvSpPr txBox="1"/>
          <p:nvPr/>
        </p:nvSpPr>
        <p:spPr>
          <a:xfrm>
            <a:off x="3602975" y="3080900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Decaying mean of Squared Gradients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7" name="Google Shape;8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788" y="2556450"/>
            <a:ext cx="2852125" cy="424319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7"/>
          <p:cNvSpPr txBox="1"/>
          <p:nvPr/>
        </p:nvSpPr>
        <p:spPr>
          <a:xfrm>
            <a:off x="2398250" y="3855175"/>
            <a:ext cx="5347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Gamma controls how much weightage is given to past gradients and current gradient. A value less than 1 ensures that impact of gradients from earlier steps is always decaying.</a:t>
            </a:r>
            <a:endParaRPr sz="1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8"/>
          <p:cNvSpPr/>
          <p:nvPr/>
        </p:nvSpPr>
        <p:spPr>
          <a:xfrm>
            <a:off x="3016613" y="2187800"/>
            <a:ext cx="3064500" cy="12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88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AdaDelta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8"/>
          <p:cNvSpPr txBox="1"/>
          <p:nvPr/>
        </p:nvSpPr>
        <p:spPr>
          <a:xfrm>
            <a:off x="1175550" y="139207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Uses decaying mean to reduce influence of gradients from long back</a:t>
            </a:r>
            <a:endParaRPr u="sng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6" name="Google Shape;8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438" y="2341125"/>
            <a:ext cx="2852120" cy="7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8"/>
          <p:cNvSpPr txBox="1"/>
          <p:nvPr/>
        </p:nvSpPr>
        <p:spPr>
          <a:xfrm>
            <a:off x="2770800" y="3814325"/>
            <a:ext cx="36024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As past gradients are decaying, the denominator can increase (as in adagrad) or decrease (increasing effective learning rate)</a:t>
            </a:r>
            <a:endParaRPr sz="1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9"/>
          <p:cNvSpPr txBox="1"/>
          <p:nvPr/>
        </p:nvSpPr>
        <p:spPr>
          <a:xfrm>
            <a:off x="4420847" y="1649525"/>
            <a:ext cx="4000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Anything else we can do?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3" name="Google Shape;86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89"/>
          <p:cNvSpPr txBox="1"/>
          <p:nvPr/>
        </p:nvSpPr>
        <p:spPr>
          <a:xfrm>
            <a:off x="4335350" y="2382075"/>
            <a:ext cx="39369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Using approach of both momentum and Adadelta together . . .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0"/>
          <p:cNvSpPr txBox="1"/>
          <p:nvPr/>
        </p:nvSpPr>
        <p:spPr>
          <a:xfrm>
            <a:off x="944094" y="36175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0" name="Google Shape;870;p90"/>
          <p:cNvSpPr txBox="1"/>
          <p:nvPr/>
        </p:nvSpPr>
        <p:spPr>
          <a:xfrm>
            <a:off x="1198650" y="3958325"/>
            <a:ext cx="674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Adaptive Moment Estimation</a:t>
            </a: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1" name="Google Shape;871;p90"/>
          <p:cNvSpPr/>
          <p:nvPr/>
        </p:nvSpPr>
        <p:spPr>
          <a:xfrm>
            <a:off x="1351150" y="1713450"/>
            <a:ext cx="2499000" cy="125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Keeps track of past Squared Gradients (like Adadelta)</a:t>
            </a:r>
            <a:endParaRPr/>
          </a:p>
        </p:txBody>
      </p:sp>
      <p:sp>
        <p:nvSpPr>
          <p:cNvPr id="872" name="Google Shape;872;p90"/>
          <p:cNvSpPr/>
          <p:nvPr/>
        </p:nvSpPr>
        <p:spPr>
          <a:xfrm>
            <a:off x="5247650" y="1713450"/>
            <a:ext cx="2499000" cy="125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Keeps track of past Gradients (like momentum)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1"/>
          <p:cNvSpPr txBox="1"/>
          <p:nvPr/>
        </p:nvSpPr>
        <p:spPr>
          <a:xfrm>
            <a:off x="1325825" y="1343738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Calculate Gradient</a:t>
            </a:r>
            <a:endParaRPr b="1"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25" y="2125588"/>
            <a:ext cx="2605325" cy="320292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91"/>
          <p:cNvSpPr txBox="1"/>
          <p:nvPr/>
        </p:nvSpPr>
        <p:spPr>
          <a:xfrm>
            <a:off x="830925" y="2551875"/>
            <a:ext cx="29949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Decaying mean of past</a:t>
            </a: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Gradients</a:t>
            </a:r>
            <a:endParaRPr b="1"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(First Moment)</a:t>
            </a:r>
            <a:endParaRPr b="1"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0" name="Google Shape;88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225" y="3333725"/>
            <a:ext cx="1390675" cy="5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1"/>
          <p:cNvSpPr txBox="1"/>
          <p:nvPr/>
        </p:nvSpPr>
        <p:spPr>
          <a:xfrm>
            <a:off x="1045425" y="3799775"/>
            <a:ext cx="2402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Bias-corrected First moment</a:t>
            </a:r>
            <a:endParaRPr b="1"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91"/>
          <p:cNvSpPr txBox="1"/>
          <p:nvPr/>
        </p:nvSpPr>
        <p:spPr>
          <a:xfrm>
            <a:off x="4704246" y="2071988"/>
            <a:ext cx="299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Tracking decaying mean of past gradients</a:t>
            </a:r>
            <a:endParaRPr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83" name="Google Shape;88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500" y="797775"/>
            <a:ext cx="2196746" cy="5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Rectified Linear Unit (ReLU)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871175" y="1560875"/>
            <a:ext cx="3688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Does not kill gradient (x&gt;0)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871175" y="21233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2. Compute inexpensive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871175" y="26858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3. Converges faster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1103375"/>
            <a:ext cx="329565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063" y="3832750"/>
            <a:ext cx="11906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4871175" y="32192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. No Zero-centered output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25" y="1163775"/>
            <a:ext cx="2605331" cy="4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92"/>
          <p:cNvSpPr txBox="1"/>
          <p:nvPr/>
        </p:nvSpPr>
        <p:spPr>
          <a:xfrm>
            <a:off x="972975" y="1464813"/>
            <a:ext cx="24981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Second moment, past squared Gradients</a:t>
            </a:r>
            <a:endParaRPr b="1"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525" y="2707613"/>
            <a:ext cx="1448925" cy="624144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2"/>
          <p:cNvSpPr txBox="1"/>
          <p:nvPr/>
        </p:nvSpPr>
        <p:spPr>
          <a:xfrm>
            <a:off x="972975" y="3327613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Bias-corrected Second moment</a:t>
            </a:r>
            <a:endParaRPr b="1"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2" name="Google Shape;89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813" y="3234975"/>
            <a:ext cx="1933100" cy="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2"/>
          <p:cNvSpPr txBox="1"/>
          <p:nvPr/>
        </p:nvSpPr>
        <p:spPr>
          <a:xfrm>
            <a:off x="5851225" y="3644800"/>
            <a:ext cx="1784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New Weight</a:t>
            </a:r>
            <a:endParaRPr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94" name="Google Shape;894;p92"/>
          <p:cNvSpPr txBox="1"/>
          <p:nvPr/>
        </p:nvSpPr>
        <p:spPr>
          <a:xfrm>
            <a:off x="4449200" y="2072000"/>
            <a:ext cx="357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Tracking decaying mean of past squared gradients</a:t>
            </a:r>
            <a:endParaRPr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975" y="2144325"/>
            <a:ext cx="2476059" cy="706173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3"/>
          <p:cNvSpPr txBox="1"/>
          <p:nvPr/>
        </p:nvSpPr>
        <p:spPr>
          <a:xfrm>
            <a:off x="3527916" y="2716898"/>
            <a:ext cx="2285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Weight</a:t>
            </a:r>
            <a:endParaRPr b="1"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93"/>
          <p:cNvSpPr txBox="1"/>
          <p:nvPr/>
        </p:nvSpPr>
        <p:spPr>
          <a:xfrm>
            <a:off x="2786700" y="1106025"/>
            <a:ext cx="357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4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Adam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7" name="Google Shape;907;p94"/>
          <p:cNvSpPr/>
          <p:nvPr/>
        </p:nvSpPr>
        <p:spPr>
          <a:xfrm>
            <a:off x="2201100" y="1838125"/>
            <a:ext cx="4741800" cy="1259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Advantage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Removes the need to tune Learning rate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(just set an initial learning rate)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8" name="Google Shape;908;p94"/>
          <p:cNvSpPr txBox="1"/>
          <p:nvPr/>
        </p:nvSpPr>
        <p:spPr>
          <a:xfrm>
            <a:off x="2002800" y="3610700"/>
            <a:ext cx="50922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Adam (along with SGD with momentum) is top choice for optimizers in Deep Learning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5"/>
          <p:cNvSpPr/>
          <p:nvPr/>
        </p:nvSpPr>
        <p:spPr>
          <a:xfrm>
            <a:off x="977100" y="2207850"/>
            <a:ext cx="7189800" cy="60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model.compile(optimizer=’</a:t>
            </a: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adam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’, loss=’categorical_crossentropy’, metrics=[‘accuracy’])</a:t>
            </a:r>
            <a:r>
              <a:rPr lang="en" sz="1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4" name="Google Shape;914;p95"/>
          <p:cNvSpPr txBox="1"/>
          <p:nvPr/>
        </p:nvSpPr>
        <p:spPr>
          <a:xfrm>
            <a:off x="1778850" y="1604550"/>
            <a:ext cx="5586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Implementing Adam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6"/>
          <p:cNvSpPr txBox="1"/>
          <p:nvPr/>
        </p:nvSpPr>
        <p:spPr>
          <a:xfrm>
            <a:off x="4753575" y="1637075"/>
            <a:ext cx="40548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1. Adam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2. SGD with nesterov momentum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3. RMSProp or Adadelta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4. Adagrad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5. Vanilla SGD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96"/>
          <p:cNvSpPr txBox="1"/>
          <p:nvPr/>
        </p:nvSpPr>
        <p:spPr>
          <a:xfrm>
            <a:off x="2478450" y="4224050"/>
            <a:ext cx="4187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Which Optimizer to prefer?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921" name="Google Shape;92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25" y="1693750"/>
            <a:ext cx="3394525" cy="19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50" y="421150"/>
            <a:ext cx="6117250" cy="43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7"/>
          <p:cNvSpPr txBox="1"/>
          <p:nvPr/>
        </p:nvSpPr>
        <p:spPr>
          <a:xfrm>
            <a:off x="6308400" y="1789650"/>
            <a:ext cx="2835600" cy="15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Hyperparameters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Deep Learning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50" y="517900"/>
            <a:ext cx="1652700" cy="9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8"/>
          <p:cNvSpPr txBox="1"/>
          <p:nvPr/>
        </p:nvSpPr>
        <p:spPr>
          <a:xfrm>
            <a:off x="923950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# of iterations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4" name="Google Shape;93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575" y="517900"/>
            <a:ext cx="929650" cy="9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98"/>
          <p:cNvSpPr txBox="1"/>
          <p:nvPr/>
        </p:nvSpPr>
        <p:spPr>
          <a:xfrm>
            <a:off x="3743350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Batch Size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ountain - gradient-descent -4.png" id="936" name="Google Shape;936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775" y="517900"/>
            <a:ext cx="1652698" cy="929651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98"/>
          <p:cNvSpPr txBox="1"/>
          <p:nvPr/>
        </p:nvSpPr>
        <p:spPr>
          <a:xfrm>
            <a:off x="6605775" y="14544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Learning Rate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8" name="Google Shape;938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738" y="1973025"/>
            <a:ext cx="1599924" cy="1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 txBox="1"/>
          <p:nvPr/>
        </p:nvSpPr>
        <p:spPr>
          <a:xfrm>
            <a:off x="695350" y="32070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# of Hidden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0" name="Google Shape;940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8325" y="1940888"/>
            <a:ext cx="929650" cy="13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8"/>
          <p:cNvSpPr txBox="1"/>
          <p:nvPr/>
        </p:nvSpPr>
        <p:spPr>
          <a:xfrm>
            <a:off x="2532650" y="3207050"/>
            <a:ext cx="197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# of Neurons in each Layer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2" name="Google Shape;942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4650" y="2069561"/>
            <a:ext cx="1762824" cy="1057694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8"/>
          <p:cNvSpPr txBox="1"/>
          <p:nvPr/>
        </p:nvSpPr>
        <p:spPr>
          <a:xfrm>
            <a:off x="4733950" y="32070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Activation functions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4" name="Google Shape;944;p98"/>
          <p:cNvGrpSpPr/>
          <p:nvPr/>
        </p:nvGrpSpPr>
        <p:grpSpPr>
          <a:xfrm>
            <a:off x="6909890" y="2069552"/>
            <a:ext cx="1718934" cy="1064151"/>
            <a:chOff x="554092" y="490600"/>
            <a:chExt cx="3245108" cy="1886459"/>
          </a:xfrm>
        </p:grpSpPr>
        <p:sp>
          <p:nvSpPr>
            <p:cNvPr id="945" name="Google Shape;945;p98"/>
            <p:cNvSpPr/>
            <p:nvPr/>
          </p:nvSpPr>
          <p:spPr>
            <a:xfrm flipH="1">
              <a:off x="554100" y="490600"/>
              <a:ext cx="3245100" cy="1886400"/>
            </a:xfrm>
            <a:prstGeom prst="wedgeEllipseCallout">
              <a:avLst>
                <a:gd fmla="val -53695" name="adj1"/>
                <a:gd fmla="val 33412" name="adj2"/>
              </a:avLst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8"/>
            <p:cNvSpPr txBox="1"/>
            <p:nvPr/>
          </p:nvSpPr>
          <p:spPr>
            <a:xfrm>
              <a:off x="554092" y="650259"/>
              <a:ext cx="3245100" cy="17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Learning rate decay</a:t>
              </a:r>
              <a:endParaRPr sz="2000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endParaRPr>
            </a:p>
          </p:txBody>
        </p:sp>
      </p:grpSp>
      <p:pic>
        <p:nvPicPr>
          <p:cNvPr id="947" name="Google Shape;947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2567" y="3749250"/>
            <a:ext cx="1396670" cy="929651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8"/>
          <p:cNvSpPr txBox="1"/>
          <p:nvPr/>
        </p:nvSpPr>
        <p:spPr>
          <a:xfrm>
            <a:off x="1914550" y="46548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Dropout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9" name="Google Shape;949;p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4450" y="3626750"/>
            <a:ext cx="1396675" cy="991821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98"/>
          <p:cNvSpPr txBox="1"/>
          <p:nvPr/>
        </p:nvSpPr>
        <p:spPr>
          <a:xfrm>
            <a:off x="5648350" y="46548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Optimizers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1" name="Google Shape;951;p9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56900" y="3663175"/>
            <a:ext cx="1101800" cy="11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8"/>
          <p:cNvSpPr txBox="1"/>
          <p:nvPr/>
        </p:nvSpPr>
        <p:spPr>
          <a:xfrm>
            <a:off x="3743350" y="4731050"/>
            <a:ext cx="1652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Batch Normalization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Leaky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ReLU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871175" y="1560875"/>
            <a:ext cx="3688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1. Does not kill gradient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871175" y="2123350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2. Compute inexpensive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871175" y="26858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3. Converges faster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871175" y="3219225"/>
            <a:ext cx="3517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4. Somewhat Zero-centered</a:t>
            </a:r>
            <a:endParaRPr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238" y="3875150"/>
            <a:ext cx="16859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00" y="1227375"/>
            <a:ext cx="31718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